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Montserrat"/>
      <p:regular r:id="rId24"/>
      <p:bold r:id="rId25"/>
      <p:italic r:id="rId26"/>
      <p:boldItalic r:id="rId27"/>
    </p:embeddedFont>
    <p:embeddedFont>
      <p:font typeface="Lato"/>
      <p:regular r:id="rId28"/>
      <p:bold r:id="rId29"/>
      <p:italic r:id="rId30"/>
      <p:boldItalic r:id="rId31"/>
    </p:embeddedFont>
    <p:embeddedFont>
      <p:font typeface="Poppins"/>
      <p:regular r:id="rId32"/>
      <p:bold r:id="rId33"/>
      <p:italic r:id="rId34"/>
      <p:boldItalic r:id="rId35"/>
    </p:embeddedFont>
    <p:embeddedFont>
      <p:font typeface="Poppins Ligh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0" roundtripDataSignature="AMtx7mh1sJO5I+Ce1lNQzouQahrUfV8Qy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Vivek Piddempally"/>
  <p:cmAuthor clrIdx="1" id="1" initials="" lastIdx="2" name="Tript Kaur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Montserrat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font" Target="fonts/Montserrat-italic.fntdata"/><Relationship Id="rId25" Type="http://schemas.openxmlformats.org/officeDocument/2006/relationships/font" Target="fonts/Montserrat-bold.fntdata"/><Relationship Id="rId28" Type="http://schemas.openxmlformats.org/officeDocument/2006/relationships/font" Target="fonts/Lato-regular.fntdata"/><Relationship Id="rId27" Type="http://schemas.openxmlformats.org/officeDocument/2006/relationships/font" Target="fonts/Montserrat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5.xml"/><Relationship Id="rId33" Type="http://schemas.openxmlformats.org/officeDocument/2006/relationships/font" Target="fonts/Poppins-bold.fntdata"/><Relationship Id="rId10" Type="http://schemas.openxmlformats.org/officeDocument/2006/relationships/slide" Target="slides/slide4.xml"/><Relationship Id="rId32" Type="http://schemas.openxmlformats.org/officeDocument/2006/relationships/font" Target="fonts/Poppins-regular.fntdata"/><Relationship Id="rId13" Type="http://schemas.openxmlformats.org/officeDocument/2006/relationships/slide" Target="slides/slide7.xml"/><Relationship Id="rId35" Type="http://schemas.openxmlformats.org/officeDocument/2006/relationships/font" Target="fonts/Poppins-boldItalic.fntdata"/><Relationship Id="rId12" Type="http://schemas.openxmlformats.org/officeDocument/2006/relationships/slide" Target="slides/slide6.xml"/><Relationship Id="rId34" Type="http://schemas.openxmlformats.org/officeDocument/2006/relationships/font" Target="fonts/Poppins-italic.fntdata"/><Relationship Id="rId15" Type="http://schemas.openxmlformats.org/officeDocument/2006/relationships/slide" Target="slides/slide9.xml"/><Relationship Id="rId37" Type="http://schemas.openxmlformats.org/officeDocument/2006/relationships/font" Target="fonts/PoppinsLight-bold.fntdata"/><Relationship Id="rId14" Type="http://schemas.openxmlformats.org/officeDocument/2006/relationships/slide" Target="slides/slide8.xml"/><Relationship Id="rId36" Type="http://schemas.openxmlformats.org/officeDocument/2006/relationships/font" Target="fonts/PoppinsLight-regular.fntdata"/><Relationship Id="rId17" Type="http://schemas.openxmlformats.org/officeDocument/2006/relationships/slide" Target="slides/slide11.xml"/><Relationship Id="rId39" Type="http://schemas.openxmlformats.org/officeDocument/2006/relationships/font" Target="fonts/PoppinsLight-boldItalic.fntdata"/><Relationship Id="rId16" Type="http://schemas.openxmlformats.org/officeDocument/2006/relationships/slide" Target="slides/slide10.xml"/><Relationship Id="rId38" Type="http://schemas.openxmlformats.org/officeDocument/2006/relationships/font" Target="fonts/PoppinsLight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6-22T12:01:30.945">
    <p:pos x="6000" y="0"/>
    <p:text>@kumar.pd23@gmail.com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QDriRck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4-06-22T06:02:24.915">
    <p:pos x="96" y="56"/>
    <p:text>What are the selected problems? We need to write them down here.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BPoMwAHI"/>
      </p:ext>
    </p:extLst>
  </p:cm>
  <p:cm authorId="1" idx="2" dt="2024-06-22T06:02:24.915">
    <p:pos x="96" y="56"/>
    <p:text>this activity is not clear from these resources</p:text>
    <p:extLst>
      <p:ext uri="{C676402C-5697-4E1C-873F-D02D1690AC5C}">
        <p15:threadingInfo timeZoneBias="0">
          <p15:parentCm authorId="1" idx="1"/>
        </p15:threadingInfo>
      </p:ext>
      <p:ext uri="http://customooxmlschemas.google.com/">
        <go:slidesCustomData xmlns:go="http://customooxmlschemas.google.com/" commentPostId="AAABPoNoik0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77cf373c8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2e77cf373c8_0_2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e77c107300_2_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2e77c107300_2_6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MTs shall ask the participants to relate the three ingredients of Jigyansa.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e77cf373c8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g2e77cf373c8_0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e77c107300_2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2e77c107300_2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e77c107300_2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e77c107300_2_1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e77c107300_2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2e77c107300_2_3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e77c107300_2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2e77c107300_2_5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e787206112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e78720611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Trainer shall assign each group a problem on which the participants shall develop a play ( an activity such as myth &amp; facts, a demonstration )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e78720611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e78720611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e78720611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e78720611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Trainer shall assign the proble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Char char="▪"/>
            </a:pPr>
            <a:r>
              <a:rPr lang="en-US"/>
              <a:t>MTs shall ask the participants to think of Knowledge –Example –Play  and design an activity using the resources supplied to them or available with them.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Char char="▪"/>
            </a:pPr>
            <a:r>
              <a:rPr lang="en-US"/>
              <a:t>Participants will brainstorm their ideas.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Char char="▪"/>
            </a:pPr>
            <a:r>
              <a:rPr lang="en-US"/>
              <a:t>MTs shall distribute the resources among the groups.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e787206112_0_530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g2e787206112_0_530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g2e787206112_0_530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g2e787206112_0_530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g2e787206112_0_530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g2e787206112_0_530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g2e787206112_0_530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g2e787206112_0_530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g2e787206112_0_5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g2e787206112_0_626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g2e787206112_0_626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g2e787206112_0_626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g2e787206112_0_626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g2e787206112_0_626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g2e787206112_0_626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g2e787206112_0_626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g2e787206112_0_626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g2e787206112_0_626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g2e787206112_0_626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g2e787206112_0_626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g2e787206112_0_626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g2e787206112_0_626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g2e787206112_0_626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g2e787206112_0_626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g2e787206112_0_626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g2e787206112_0_626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g2e787206112_0_626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g2e787206112_0_626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g2e787206112_0_626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g2e787206112_0_626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g2e787206112_0_6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787206112_0_6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787206112_0_651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1_Blank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g2e787206112_0_540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g2e787206112_0_540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g2e787206112_0_540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g2e787206112_0_540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g2e787206112_0_540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g2e787206112_0_540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g2e787206112_0_540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g2e787206112_0_540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g2e787206112_0_540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g2e787206112_0_540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g2e787206112_0_540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g2e787206112_0_540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g2e787206112_0_540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g2e787206112_0_540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g2e787206112_0_540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g2e787206112_0_540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g2e787206112_0_540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g2e787206112_0_540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g2e787206112_0_540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g2e787206112_0_540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g2e787206112_0_5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g2e787206112_0_562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g2e787206112_0_562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g2e787206112_0_562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g2e787206112_0_562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g2e787206112_0_562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g2e787206112_0_5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g2e787206112_0_56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g2e787206112_0_56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g2e787206112_0_56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g2e787206112_0_569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g2e787206112_0_569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g2e787206112_0_569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g2e787206112_0_56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e787206112_0_57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g2e787206112_0_57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g2e787206112_0_57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g2e787206112_0_57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g2e787206112_0_5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2e787206112_0_583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g2e787206112_0_583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g2e787206112_0_583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g2e787206112_0_583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g2e787206112_0_583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g2e787206112_0_58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g2e787206112_0_590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g2e787206112_0_590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g2e787206112_0_590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g2e787206112_0_590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g2e787206112_0_590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g2e787206112_0_590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g2e787206112_0_590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g2e787206112_0_590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g2e787206112_0_590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g2e787206112_0_590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g2e787206112_0_590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g2e787206112_0_590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g2e787206112_0_590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g2e787206112_0_590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g2e787206112_0_590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g2e787206112_0_590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g2e787206112_0_590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g2e787206112_0_590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g2e787206112_0_590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g2e787206112_0_590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g2e787206112_0_59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g2e787206112_0_612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g2e787206112_0_612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g2e787206112_0_612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g2e787206112_0_612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g2e787206112_0_612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g2e787206112_0_612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g2e787206112_0_6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g2e787206112_0_62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g2e787206112_0_62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g2e787206112_0_62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g2e787206112_0_62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g2e787206112_0_6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e787206112_0_5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g2e787206112_0_5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g2e787206112_0_5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png"/><Relationship Id="rId10" Type="http://schemas.openxmlformats.org/officeDocument/2006/relationships/image" Target="../media/image25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image" Target="../media/image24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hyperlink" Target="http://drive.google.com/file/d/1jxSvEU4HBrVQ_pgB1t8T0GT2aly8Al9T/view" TargetMode="External"/><Relationship Id="rId7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comments" Target="../comments/comment1.xml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g2e77cf373c8_0_243"/>
          <p:cNvGrpSpPr/>
          <p:nvPr/>
        </p:nvGrpSpPr>
        <p:grpSpPr>
          <a:xfrm>
            <a:off x="0" y="-635867"/>
            <a:ext cx="9143780" cy="1624926"/>
            <a:chOff x="0" y="-314325"/>
            <a:chExt cx="5061600" cy="855900"/>
          </a:xfrm>
        </p:grpSpPr>
        <p:sp>
          <p:nvSpPr>
            <p:cNvPr id="138" name="Google Shape;138;g2e77cf373c8_0_243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g2e77cf373c8_0_243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g2e77cf373c8_0_243"/>
          <p:cNvSpPr/>
          <p:nvPr/>
        </p:nvSpPr>
        <p:spPr>
          <a:xfrm>
            <a:off x="1156871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2e77cf373c8_0_243"/>
          <p:cNvSpPr/>
          <p:nvPr/>
        </p:nvSpPr>
        <p:spPr>
          <a:xfrm rot="-1116942">
            <a:off x="5376024" y="1605696"/>
            <a:ext cx="5209714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2" name="Google Shape;142;g2e77cf373c8_0_243"/>
          <p:cNvGrpSpPr/>
          <p:nvPr/>
        </p:nvGrpSpPr>
        <p:grpSpPr>
          <a:xfrm>
            <a:off x="0" y="3127955"/>
            <a:ext cx="9144020" cy="2015637"/>
            <a:chOff x="0" y="-314325"/>
            <a:chExt cx="5117540" cy="1061700"/>
          </a:xfrm>
        </p:grpSpPr>
        <p:sp>
          <p:nvSpPr>
            <p:cNvPr id="143" name="Google Shape;143;g2e77cf373c8_0_243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g2e77cf373c8_0_243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g2e77cf373c8_0_243"/>
          <p:cNvSpPr txBox="1"/>
          <p:nvPr/>
        </p:nvSpPr>
        <p:spPr>
          <a:xfrm>
            <a:off x="514350" y="1476342"/>
            <a:ext cx="9394800" cy="11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7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700"/>
          </a:p>
        </p:txBody>
      </p:sp>
      <p:sp>
        <p:nvSpPr>
          <p:cNvPr id="146" name="Google Shape;146;g2e77cf373c8_0_243"/>
          <p:cNvSpPr txBox="1"/>
          <p:nvPr/>
        </p:nvSpPr>
        <p:spPr>
          <a:xfrm>
            <a:off x="514350" y="2547905"/>
            <a:ext cx="3781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700"/>
          </a:p>
        </p:txBody>
      </p:sp>
      <p:grpSp>
        <p:nvGrpSpPr>
          <p:cNvPr id="147" name="Google Shape;147;g2e77cf373c8_0_243"/>
          <p:cNvGrpSpPr/>
          <p:nvPr/>
        </p:nvGrpSpPr>
        <p:grpSpPr>
          <a:xfrm>
            <a:off x="111965" y="4089600"/>
            <a:ext cx="4460063" cy="846156"/>
            <a:chOff x="0" y="-66692"/>
            <a:chExt cx="11893500" cy="2256416"/>
          </a:xfrm>
        </p:grpSpPr>
        <p:sp>
          <p:nvSpPr>
            <p:cNvPr id="148" name="Google Shape;148;g2e77cf373c8_0_243"/>
            <p:cNvSpPr txBox="1"/>
            <p:nvPr/>
          </p:nvSpPr>
          <p:spPr>
            <a:xfrm>
              <a:off x="3768360" y="-66692"/>
              <a:ext cx="52104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700"/>
            </a:p>
          </p:txBody>
        </p:sp>
        <p:sp>
          <p:nvSpPr>
            <p:cNvPr id="149" name="Google Shape;149;g2e77cf373c8_0_243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700"/>
            </a:p>
          </p:txBody>
        </p:sp>
      </p:grpSp>
      <p:grpSp>
        <p:nvGrpSpPr>
          <p:cNvPr id="150" name="Google Shape;150;g2e77cf373c8_0_243"/>
          <p:cNvGrpSpPr/>
          <p:nvPr/>
        </p:nvGrpSpPr>
        <p:grpSpPr>
          <a:xfrm>
            <a:off x="4572000" y="4089606"/>
            <a:ext cx="4460063" cy="846150"/>
            <a:chOff x="0" y="-66675"/>
            <a:chExt cx="11893500" cy="2256399"/>
          </a:xfrm>
        </p:grpSpPr>
        <p:sp>
          <p:nvSpPr>
            <p:cNvPr id="151" name="Google Shape;151;g2e77cf373c8_0_243"/>
            <p:cNvSpPr txBox="1"/>
            <p:nvPr/>
          </p:nvSpPr>
          <p:spPr>
            <a:xfrm>
              <a:off x="3768361" y="-66675"/>
              <a:ext cx="4143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700"/>
            </a:p>
          </p:txBody>
        </p:sp>
        <p:sp>
          <p:nvSpPr>
            <p:cNvPr id="152" name="Google Shape;152;g2e77cf373c8_0_243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US" sz="15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700"/>
            </a:p>
          </p:txBody>
        </p:sp>
      </p:grpSp>
      <p:cxnSp>
        <p:nvCxnSpPr>
          <p:cNvPr id="153" name="Google Shape;153;g2e77cf373c8_0_243"/>
          <p:cNvCxnSpPr/>
          <p:nvPr/>
        </p:nvCxnSpPr>
        <p:spPr>
          <a:xfrm>
            <a:off x="4716065" y="4009977"/>
            <a:ext cx="0" cy="10002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4" name="Google Shape;154;g2e77cf373c8_0_243"/>
          <p:cNvSpPr/>
          <p:nvPr/>
        </p:nvSpPr>
        <p:spPr>
          <a:xfrm>
            <a:off x="429582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2e77cf373c8_0_243"/>
          <p:cNvSpPr/>
          <p:nvPr/>
        </p:nvSpPr>
        <p:spPr>
          <a:xfrm>
            <a:off x="743253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F6FF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"/>
          <p:cNvSpPr/>
          <p:nvPr/>
        </p:nvSpPr>
        <p:spPr>
          <a:xfrm>
            <a:off x="1478845" y="486370"/>
            <a:ext cx="618630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Group Presentation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7"/>
          <p:cNvSpPr txBox="1"/>
          <p:nvPr/>
        </p:nvSpPr>
        <p:spPr>
          <a:xfrm>
            <a:off x="3022599" y="1828800"/>
            <a:ext cx="30988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(Each Group 5mins)</a:t>
            </a:r>
            <a:endParaRPr b="1" i="0" sz="20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e77c107300_2_622"/>
          <p:cNvSpPr/>
          <p:nvPr/>
        </p:nvSpPr>
        <p:spPr>
          <a:xfrm rot="-1916685">
            <a:off x="-3965469" y="-5354199"/>
            <a:ext cx="9285706" cy="931031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g2e77c107300_2_622"/>
          <p:cNvSpPr txBox="1"/>
          <p:nvPr/>
        </p:nvSpPr>
        <p:spPr>
          <a:xfrm>
            <a:off x="330200" y="293550"/>
            <a:ext cx="8067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BENEFITS OF INTEGRATING KNOWLEDGE, EXAMPLES, AND PLAY.</a:t>
            </a:r>
            <a:endParaRPr sz="700"/>
          </a:p>
        </p:txBody>
      </p:sp>
      <p:sp>
        <p:nvSpPr>
          <p:cNvPr id="251" name="Google Shape;251;g2e77c107300_2_622"/>
          <p:cNvSpPr txBox="1"/>
          <p:nvPr/>
        </p:nvSpPr>
        <p:spPr>
          <a:xfrm>
            <a:off x="197250" y="1393225"/>
            <a:ext cx="8946900" cy="39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Deeper Understanding:</a:t>
            </a:r>
            <a:r>
              <a:rPr b="0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 Students grasp concepts more thoroughly by seeing and doing, which solidifies theoretical knowledge.</a:t>
            </a:r>
            <a:br>
              <a:rPr b="0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600"/>
          </a:p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Engagement and Motivation: </a:t>
            </a:r>
            <a:r>
              <a:rPr b="0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Practical activities make learning more engaging and fun, increasing student interest and motivation.</a:t>
            </a:r>
            <a:endParaRPr sz="1900">
              <a:solidFill>
                <a:srgbClr val="2E2E2E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900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b="1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Critical Thinking and Problem Solving:</a:t>
            </a:r>
            <a:r>
              <a:rPr b="0" i="0" lang="en-US" sz="1900" u="none" cap="none" strike="noStrike">
                <a:solidFill>
                  <a:srgbClr val="2E2E2E"/>
                </a:solidFill>
                <a:latin typeface="Poppins"/>
                <a:ea typeface="Poppins"/>
                <a:cs typeface="Poppins"/>
                <a:sym typeface="Poppins"/>
              </a:rPr>
              <a:t> Hands-on activities require students to apply their knowledge, fostering critical thinking and problem-solving skills.</a:t>
            </a:r>
            <a:endParaRPr sz="600"/>
          </a:p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2E2E2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"/>
          <p:cNvSpPr txBox="1"/>
          <p:nvPr>
            <p:ph idx="4294967295" type="title"/>
          </p:nvPr>
        </p:nvSpPr>
        <p:spPr>
          <a:xfrm>
            <a:off x="0" y="76200"/>
            <a:ext cx="8099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What are the three ingredients?</a:t>
            </a:r>
            <a:endParaRPr/>
          </a:p>
        </p:txBody>
      </p:sp>
      <p:sp>
        <p:nvSpPr>
          <p:cNvPr id="257" name="Google Shape;257;p9"/>
          <p:cNvSpPr txBox="1"/>
          <p:nvPr/>
        </p:nvSpPr>
        <p:spPr>
          <a:xfrm>
            <a:off x="75150" y="744675"/>
            <a:ext cx="8872800" cy="3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US" sz="150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b="1" i="0" lang="en-US" sz="15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Jigyansa C</a:t>
            </a:r>
            <a:r>
              <a:rPr b="1" lang="en-US" sz="150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urriculum</a:t>
            </a:r>
            <a:r>
              <a:rPr b="1" i="0" lang="en-US" sz="15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 seeks to mix these three ingredients to inculcate these focus skills in students</a:t>
            </a:r>
            <a:endParaRPr b="1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Knowledge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Power of examples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Activity based 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4550" y="1482300"/>
            <a:ext cx="800400" cy="8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9400" y="2571750"/>
            <a:ext cx="750700" cy="75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44550" y="3611500"/>
            <a:ext cx="800400" cy="8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9"/>
          <p:cNvSpPr txBox="1"/>
          <p:nvPr/>
        </p:nvSpPr>
        <p:spPr>
          <a:xfrm>
            <a:off x="4317055" y="21021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2" name="Google Shape;262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247" y="1575850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9"/>
          <p:cNvSpPr txBox="1"/>
          <p:nvPr/>
        </p:nvSpPr>
        <p:spPr>
          <a:xfrm>
            <a:off x="4349475" y="30497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Creativity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4" name="Google Shape;26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43250" y="2523438"/>
            <a:ext cx="443675" cy="4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9"/>
          <p:cNvSpPr txBox="1"/>
          <p:nvPr/>
        </p:nvSpPr>
        <p:spPr>
          <a:xfrm>
            <a:off x="7728131" y="3146638"/>
            <a:ext cx="147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Problem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Solving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6" name="Google Shape;266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46100" y="2620388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9"/>
          <p:cNvSpPr txBox="1"/>
          <p:nvPr/>
        </p:nvSpPr>
        <p:spPr>
          <a:xfrm>
            <a:off x="4419684" y="4130775"/>
            <a:ext cx="1090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Collaboration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8" name="Google Shape;268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32469" y="3604513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9"/>
          <p:cNvSpPr txBox="1"/>
          <p:nvPr/>
        </p:nvSpPr>
        <p:spPr>
          <a:xfrm>
            <a:off x="6257814" y="39201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Empathy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0" name="Google Shape;270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51591" y="3393850"/>
            <a:ext cx="443650" cy="4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9"/>
          <p:cNvPicPr preferRelativeResize="0"/>
          <p:nvPr/>
        </p:nvPicPr>
        <p:blipFill rotWithShape="1">
          <a:blip r:embed="rId11">
            <a:alphaModFix/>
          </a:blip>
          <a:srcRect b="23729" l="36077" r="58120" t="43177"/>
          <a:stretch/>
        </p:blipFill>
        <p:spPr>
          <a:xfrm>
            <a:off x="5698213" y="1239388"/>
            <a:ext cx="647102" cy="341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1375" y="2190238"/>
            <a:ext cx="584100" cy="58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9"/>
          <p:cNvSpPr txBox="1"/>
          <p:nvPr/>
        </p:nvSpPr>
        <p:spPr>
          <a:xfrm>
            <a:off x="6184927" y="27253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Scientific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Temper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4" name="Google Shape;274;p9"/>
          <p:cNvPicPr preferRelativeResize="0"/>
          <p:nvPr/>
        </p:nvPicPr>
        <p:blipFill rotWithShape="1">
          <a:blip r:embed="rId11">
            <a:alphaModFix/>
          </a:blip>
          <a:srcRect b="23729" l="36077" r="58120" t="43177"/>
          <a:stretch/>
        </p:blipFill>
        <p:spPr>
          <a:xfrm>
            <a:off x="7416725" y="1350950"/>
            <a:ext cx="647102" cy="341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e77cf373c8_0_162"/>
          <p:cNvSpPr/>
          <p:nvPr/>
        </p:nvSpPr>
        <p:spPr>
          <a:xfrm rot="-1763341">
            <a:off x="5228400" y="1177286"/>
            <a:ext cx="6046980" cy="4914546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g2e77cf373c8_0_162"/>
          <p:cNvSpPr txBox="1"/>
          <p:nvPr/>
        </p:nvSpPr>
        <p:spPr>
          <a:xfrm>
            <a:off x="514467" y="1171737"/>
            <a:ext cx="4125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700"/>
          </a:p>
        </p:txBody>
      </p:sp>
      <p:sp>
        <p:nvSpPr>
          <p:cNvPr id="281" name="Google Shape;281;g2e77cf373c8_0_162"/>
          <p:cNvSpPr txBox="1"/>
          <p:nvPr/>
        </p:nvSpPr>
        <p:spPr>
          <a:xfrm>
            <a:off x="514350" y="2977975"/>
            <a:ext cx="625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US" sz="28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g2e77c107300_2_86"/>
          <p:cNvGrpSpPr/>
          <p:nvPr/>
        </p:nvGrpSpPr>
        <p:grpSpPr>
          <a:xfrm>
            <a:off x="-232529" y="-635867"/>
            <a:ext cx="9609448" cy="1624926"/>
            <a:chOff x="0" y="-314325"/>
            <a:chExt cx="5061600" cy="855900"/>
          </a:xfrm>
        </p:grpSpPr>
        <p:sp>
          <p:nvSpPr>
            <p:cNvPr id="161" name="Google Shape;161;g2e77c107300_2_86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g2e77c107300_2_86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g2e77c107300_2_86"/>
          <p:cNvSpPr/>
          <p:nvPr/>
        </p:nvSpPr>
        <p:spPr>
          <a:xfrm rot="-1100666">
            <a:off x="5380142" y="1618689"/>
            <a:ext cx="5201477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4" name="Google Shape;164;g2e77c107300_2_86"/>
          <p:cNvGrpSpPr/>
          <p:nvPr/>
        </p:nvGrpSpPr>
        <p:grpSpPr>
          <a:xfrm>
            <a:off x="-423686" y="4032404"/>
            <a:ext cx="9715650" cy="1111192"/>
            <a:chOff x="0" y="-314325"/>
            <a:chExt cx="5117540" cy="585300"/>
          </a:xfrm>
        </p:grpSpPr>
        <p:sp>
          <p:nvSpPr>
            <p:cNvPr id="165" name="Google Shape;165;g2e77c107300_2_86"/>
            <p:cNvSpPr/>
            <p:nvPr/>
          </p:nvSpPr>
          <p:spPr>
            <a:xfrm>
              <a:off x="0" y="0"/>
              <a:ext cx="5117540" cy="270933"/>
            </a:xfrm>
            <a:custGeom>
              <a:rect b="b" l="l" r="r" t="t"/>
              <a:pathLst>
                <a:path extrusionOk="0" h="270933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250613"/>
                  </a:lnTo>
                  <a:cubicBezTo>
                    <a:pt x="5117540" y="256002"/>
                    <a:pt x="5115399" y="261171"/>
                    <a:pt x="5111588" y="264982"/>
                  </a:cubicBezTo>
                  <a:cubicBezTo>
                    <a:pt x="5107777" y="268792"/>
                    <a:pt x="5102609" y="270933"/>
                    <a:pt x="5097219" y="270933"/>
                  </a:cubicBezTo>
                  <a:lnTo>
                    <a:pt x="20320" y="270933"/>
                  </a:lnTo>
                  <a:cubicBezTo>
                    <a:pt x="9098" y="270933"/>
                    <a:pt x="0" y="261836"/>
                    <a:pt x="0" y="250613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g2e77c107300_2_86"/>
            <p:cNvSpPr txBox="1"/>
            <p:nvPr/>
          </p:nvSpPr>
          <p:spPr>
            <a:xfrm>
              <a:off x="0" y="-314325"/>
              <a:ext cx="5117400" cy="58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" name="Google Shape;167;g2e77c107300_2_86"/>
          <p:cNvSpPr txBox="1"/>
          <p:nvPr/>
        </p:nvSpPr>
        <p:spPr>
          <a:xfrm>
            <a:off x="0" y="1250436"/>
            <a:ext cx="8919900" cy="24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Objective:</a:t>
            </a:r>
            <a:endParaRPr sz="42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Build clarity on the approach of Knowledge - E</a:t>
            </a:r>
            <a:r>
              <a:rPr b="1" lang="en-US" sz="4200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xamples - Play</a:t>
            </a:r>
            <a:endParaRPr sz="4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g2e77c107300_2_172"/>
          <p:cNvGrpSpPr/>
          <p:nvPr/>
        </p:nvGrpSpPr>
        <p:grpSpPr>
          <a:xfrm>
            <a:off x="0" y="3889101"/>
            <a:ext cx="9144300" cy="1254421"/>
            <a:chOff x="0" y="-314325"/>
            <a:chExt cx="4816592" cy="660743"/>
          </a:xfrm>
        </p:grpSpPr>
        <p:sp>
          <p:nvSpPr>
            <p:cNvPr id="173" name="Google Shape;173;g2e77c107300_2_172"/>
            <p:cNvSpPr/>
            <p:nvPr/>
          </p:nvSpPr>
          <p:spPr>
            <a:xfrm>
              <a:off x="0" y="0"/>
              <a:ext cx="4816592" cy="346418"/>
            </a:xfrm>
            <a:custGeom>
              <a:rect b="b" l="l" r="r" t="t"/>
              <a:pathLst>
                <a:path extrusionOk="0" h="34641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46418"/>
                  </a:lnTo>
                  <a:lnTo>
                    <a:pt x="0" y="346418"/>
                  </a:ln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</p:sp>
        <p:sp>
          <p:nvSpPr>
            <p:cNvPr id="174" name="Google Shape;174;g2e77c107300_2_172"/>
            <p:cNvSpPr txBox="1"/>
            <p:nvPr/>
          </p:nvSpPr>
          <p:spPr>
            <a:xfrm>
              <a:off x="0" y="-314325"/>
              <a:ext cx="4816500" cy="6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g2e77c107300_2_172"/>
          <p:cNvGrpSpPr/>
          <p:nvPr/>
        </p:nvGrpSpPr>
        <p:grpSpPr>
          <a:xfrm>
            <a:off x="0" y="-596746"/>
            <a:ext cx="9144300" cy="1445715"/>
            <a:chOff x="0" y="-314325"/>
            <a:chExt cx="4816592" cy="761504"/>
          </a:xfrm>
        </p:grpSpPr>
        <p:sp>
          <p:nvSpPr>
            <p:cNvPr id="176" name="Google Shape;176;g2e77c107300_2_172"/>
            <p:cNvSpPr/>
            <p:nvPr/>
          </p:nvSpPr>
          <p:spPr>
            <a:xfrm>
              <a:off x="0" y="0"/>
              <a:ext cx="4816592" cy="447179"/>
            </a:xfrm>
            <a:custGeom>
              <a:rect b="b" l="l" r="r" t="t"/>
              <a:pathLst>
                <a:path extrusionOk="0" h="44717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47179"/>
                  </a:lnTo>
                  <a:lnTo>
                    <a:pt x="0" y="447179"/>
                  </a:ln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</p:sp>
        <p:sp>
          <p:nvSpPr>
            <p:cNvPr id="177" name="Google Shape;177;g2e77c107300_2_172"/>
            <p:cNvSpPr txBox="1"/>
            <p:nvPr/>
          </p:nvSpPr>
          <p:spPr>
            <a:xfrm>
              <a:off x="0" y="-314325"/>
              <a:ext cx="4816500" cy="76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g2e77c107300_2_172"/>
          <p:cNvSpPr/>
          <p:nvPr/>
        </p:nvSpPr>
        <p:spPr>
          <a:xfrm rot="3521554">
            <a:off x="5055533" y="-929877"/>
            <a:ext cx="6299550" cy="6299550"/>
          </a:xfrm>
          <a:custGeom>
            <a:rect b="b" l="l" r="r" t="t"/>
            <a:pathLst>
              <a:path extrusionOk="0" h="12590132" w="12590132">
                <a:moveTo>
                  <a:pt x="0" y="0"/>
                </a:moveTo>
                <a:lnTo>
                  <a:pt x="12590131" y="0"/>
                </a:lnTo>
                <a:lnTo>
                  <a:pt x="12590131" y="12590131"/>
                </a:lnTo>
                <a:lnTo>
                  <a:pt x="0" y="125901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g2e77c107300_2_172"/>
          <p:cNvSpPr txBox="1"/>
          <p:nvPr/>
        </p:nvSpPr>
        <p:spPr>
          <a:xfrm>
            <a:off x="377237" y="2176463"/>
            <a:ext cx="42414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E2E2E"/>
                </a:solidFill>
                <a:latin typeface="Montserrat"/>
                <a:ea typeface="Montserrat"/>
                <a:cs typeface="Montserrat"/>
                <a:sym typeface="Montserrat"/>
              </a:rPr>
              <a:t>For every action, there is an equal and opposite reaction.</a:t>
            </a:r>
            <a:endParaRPr sz="700"/>
          </a:p>
        </p:txBody>
      </p:sp>
      <p:sp>
        <p:nvSpPr>
          <p:cNvPr id="180" name="Google Shape;180;g2e77c107300_2_172"/>
          <p:cNvSpPr/>
          <p:nvPr/>
        </p:nvSpPr>
        <p:spPr>
          <a:xfrm flipH="1" rot="8539584">
            <a:off x="-1345288" y="3532016"/>
            <a:ext cx="3358304" cy="2729385"/>
          </a:xfrm>
          <a:custGeom>
            <a:rect b="b" l="l" r="r" t="t"/>
            <a:pathLst>
              <a:path extrusionOk="0" h="5469172" w="6729406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g2e77c107300_2_172"/>
          <p:cNvSpPr/>
          <p:nvPr/>
        </p:nvSpPr>
        <p:spPr>
          <a:xfrm rot="-1610507">
            <a:off x="5178673" y="512590"/>
            <a:ext cx="3951239" cy="3951239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e77c107300_2_172"/>
          <p:cNvSpPr txBox="1"/>
          <p:nvPr/>
        </p:nvSpPr>
        <p:spPr>
          <a:xfrm>
            <a:off x="224333" y="221980"/>
            <a:ext cx="520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KNOWLEDGE</a:t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g2e77c107300_2_172"/>
          <p:cNvSpPr txBox="1"/>
          <p:nvPr/>
        </p:nvSpPr>
        <p:spPr>
          <a:xfrm>
            <a:off x="330604" y="1578774"/>
            <a:ext cx="5381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Newton’s Third law of motion</a:t>
            </a:r>
            <a:endParaRPr sz="700"/>
          </a:p>
        </p:txBody>
      </p:sp>
      <p:sp>
        <p:nvSpPr>
          <p:cNvPr id="184" name="Google Shape;184;g2e77c107300_2_172"/>
          <p:cNvSpPr/>
          <p:nvPr/>
        </p:nvSpPr>
        <p:spPr>
          <a:xfrm>
            <a:off x="8197025" y="848975"/>
            <a:ext cx="419400" cy="8385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185" name="Google Shape;185;g2e77c107300_2_172"/>
          <p:cNvSpPr/>
          <p:nvPr/>
        </p:nvSpPr>
        <p:spPr>
          <a:xfrm rot="10800000">
            <a:off x="8197024" y="2257390"/>
            <a:ext cx="419400" cy="8385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e77c107300_2_354"/>
          <p:cNvSpPr/>
          <p:nvPr/>
        </p:nvSpPr>
        <p:spPr>
          <a:xfrm rot="-1916685">
            <a:off x="-3965469" y="-5354199"/>
            <a:ext cx="9285706" cy="931031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g2e77c107300_2_354"/>
          <p:cNvSpPr/>
          <p:nvPr/>
        </p:nvSpPr>
        <p:spPr>
          <a:xfrm flipH="1" rot="5245406">
            <a:off x="-523169" y="4115067"/>
            <a:ext cx="4035625" cy="3279863"/>
          </a:xfrm>
          <a:custGeom>
            <a:rect b="b" l="l" r="r" t="t"/>
            <a:pathLst>
              <a:path extrusionOk="0"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2" name="Google Shape;192;g2e77c107300_2_354"/>
          <p:cNvGrpSpPr/>
          <p:nvPr/>
        </p:nvGrpSpPr>
        <p:grpSpPr>
          <a:xfrm>
            <a:off x="1713758" y="514350"/>
            <a:ext cx="6243660" cy="5018289"/>
            <a:chOff x="0" y="0"/>
            <a:chExt cx="7467600" cy="6002020"/>
          </a:xfrm>
        </p:grpSpPr>
        <p:sp>
          <p:nvSpPr>
            <p:cNvPr id="193" name="Google Shape;193;g2e77c107300_2_354"/>
            <p:cNvSpPr/>
            <p:nvPr/>
          </p:nvSpPr>
          <p:spPr>
            <a:xfrm>
              <a:off x="0" y="0"/>
              <a:ext cx="7467600" cy="4513580"/>
            </a:xfrm>
            <a:custGeom>
              <a:rect b="b" l="l" r="r" t="t"/>
              <a:pathLst>
                <a:path extrusionOk="0" h="4513580" w="7467600">
                  <a:moveTo>
                    <a:pt x="7127240" y="0"/>
                  </a:moveTo>
                  <a:lnTo>
                    <a:pt x="340360" y="0"/>
                  </a:lnTo>
                  <a:cubicBezTo>
                    <a:pt x="152400" y="0"/>
                    <a:pt x="0" y="152400"/>
                    <a:pt x="0" y="340360"/>
                  </a:cubicBezTo>
                  <a:lnTo>
                    <a:pt x="0" y="4513580"/>
                  </a:lnTo>
                  <a:lnTo>
                    <a:pt x="7467600" y="4513580"/>
                  </a:lnTo>
                  <a:lnTo>
                    <a:pt x="7467600" y="340360"/>
                  </a:lnTo>
                  <a:cubicBezTo>
                    <a:pt x="7467600" y="152400"/>
                    <a:pt x="7315200" y="0"/>
                    <a:pt x="7127240" y="0"/>
                  </a:cubicBezTo>
                  <a:close/>
                  <a:moveTo>
                    <a:pt x="7142480" y="4188460"/>
                  </a:moveTo>
                  <a:lnTo>
                    <a:pt x="314961" y="4188460"/>
                  </a:lnTo>
                  <a:lnTo>
                    <a:pt x="314961" y="353060"/>
                  </a:lnTo>
                  <a:lnTo>
                    <a:pt x="7142480" y="353060"/>
                  </a:lnTo>
                  <a:lnTo>
                    <a:pt x="7142480" y="4188460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g2e77c107300_2_354"/>
            <p:cNvSpPr/>
            <p:nvPr/>
          </p:nvSpPr>
          <p:spPr>
            <a:xfrm>
              <a:off x="0" y="4514850"/>
              <a:ext cx="7467600" cy="695960"/>
            </a:xfrm>
            <a:custGeom>
              <a:rect b="b" l="l" r="r" t="t"/>
              <a:pathLst>
                <a:path extrusionOk="0" h="695960" w="7467600">
                  <a:moveTo>
                    <a:pt x="0" y="355600"/>
                  </a:moveTo>
                  <a:cubicBezTo>
                    <a:pt x="0" y="543560"/>
                    <a:pt x="152400" y="695960"/>
                    <a:pt x="340360" y="695960"/>
                  </a:cubicBezTo>
                  <a:lnTo>
                    <a:pt x="7127240" y="695960"/>
                  </a:lnTo>
                  <a:cubicBezTo>
                    <a:pt x="7315200" y="695960"/>
                    <a:pt x="7467600" y="543560"/>
                    <a:pt x="7467600" y="355600"/>
                  </a:cubicBezTo>
                  <a:lnTo>
                    <a:pt x="7467600" y="0"/>
                  </a:lnTo>
                  <a:lnTo>
                    <a:pt x="0" y="0"/>
                  </a:lnTo>
                  <a:lnTo>
                    <a:pt x="0" y="355600"/>
                  </a:lnTo>
                  <a:close/>
                </a:path>
              </a:pathLst>
            </a:custGeom>
            <a:solidFill>
              <a:srgbClr val="E9E9E9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g2e77c107300_2_354"/>
            <p:cNvSpPr/>
            <p:nvPr/>
          </p:nvSpPr>
          <p:spPr>
            <a:xfrm>
              <a:off x="2429510" y="5210810"/>
              <a:ext cx="2606040" cy="791210"/>
            </a:xfrm>
            <a:custGeom>
              <a:rect b="b" l="l" r="r" t="t"/>
              <a:pathLst>
                <a:path extrusionOk="0" h="791210" w="2606040">
                  <a:moveTo>
                    <a:pt x="1258570" y="0"/>
                  </a:moveTo>
                  <a:lnTo>
                    <a:pt x="453390" y="0"/>
                  </a:lnTo>
                  <a:cubicBezTo>
                    <a:pt x="453390" y="0"/>
                    <a:pt x="429260" y="370840"/>
                    <a:pt x="403860" y="525780"/>
                  </a:cubicBezTo>
                  <a:cubicBezTo>
                    <a:pt x="359410" y="791210"/>
                    <a:pt x="87630" y="706120"/>
                    <a:pt x="10160" y="762000"/>
                  </a:cubicBezTo>
                  <a:cubicBezTo>
                    <a:pt x="0" y="769620"/>
                    <a:pt x="5080" y="786130"/>
                    <a:pt x="17780" y="786130"/>
                  </a:cubicBezTo>
                  <a:lnTo>
                    <a:pt x="2588260" y="786130"/>
                  </a:lnTo>
                  <a:cubicBezTo>
                    <a:pt x="2600960" y="786130"/>
                    <a:pt x="2606040" y="769620"/>
                    <a:pt x="2595880" y="762000"/>
                  </a:cubicBezTo>
                  <a:cubicBezTo>
                    <a:pt x="2518410" y="706120"/>
                    <a:pt x="2246630" y="791210"/>
                    <a:pt x="2202180" y="525780"/>
                  </a:cubicBezTo>
                  <a:cubicBezTo>
                    <a:pt x="2176780" y="370840"/>
                    <a:pt x="2152650" y="0"/>
                    <a:pt x="2152650" y="0"/>
                  </a:cubicBezTo>
                  <a:lnTo>
                    <a:pt x="12585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g2e77c107300_2_354"/>
            <p:cNvSpPr/>
            <p:nvPr/>
          </p:nvSpPr>
          <p:spPr>
            <a:xfrm>
              <a:off x="314960" y="353060"/>
              <a:ext cx="6827520" cy="3835400"/>
            </a:xfrm>
            <a:custGeom>
              <a:rect b="b" l="l" r="r" t="t"/>
              <a:pathLst>
                <a:path extrusionOk="0" h="3835400" w="6827520">
                  <a:moveTo>
                    <a:pt x="0" y="0"/>
                  </a:moveTo>
                  <a:lnTo>
                    <a:pt x="6827520" y="0"/>
                  </a:lnTo>
                  <a:lnTo>
                    <a:pt x="6827520" y="3835400"/>
                  </a:lnTo>
                  <a:lnTo>
                    <a:pt x="0" y="38354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197" name="Google Shape;197;g2e77c107300_2_354"/>
          <p:cNvGrpSpPr/>
          <p:nvPr/>
        </p:nvGrpSpPr>
        <p:grpSpPr>
          <a:xfrm>
            <a:off x="1981099" y="236408"/>
            <a:ext cx="5709169" cy="3797759"/>
            <a:chOff x="0" y="-314325"/>
            <a:chExt cx="3007200" cy="2000400"/>
          </a:xfrm>
        </p:grpSpPr>
        <p:sp>
          <p:nvSpPr>
            <p:cNvPr id="198" name="Google Shape;198;g2e77c107300_2_354"/>
            <p:cNvSpPr/>
            <p:nvPr/>
          </p:nvSpPr>
          <p:spPr>
            <a:xfrm>
              <a:off x="0" y="0"/>
              <a:ext cx="3007154" cy="1686063"/>
            </a:xfrm>
            <a:custGeom>
              <a:rect b="b" l="l" r="r" t="t"/>
              <a:pathLst>
                <a:path extrusionOk="0" h="1686063" w="3007154">
                  <a:moveTo>
                    <a:pt x="0" y="0"/>
                  </a:moveTo>
                  <a:lnTo>
                    <a:pt x="3007154" y="0"/>
                  </a:lnTo>
                  <a:lnTo>
                    <a:pt x="3007154" y="1686063"/>
                  </a:lnTo>
                  <a:lnTo>
                    <a:pt x="0" y="168606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199" name="Google Shape;199;g2e77c107300_2_354"/>
            <p:cNvSpPr txBox="1"/>
            <p:nvPr/>
          </p:nvSpPr>
          <p:spPr>
            <a:xfrm>
              <a:off x="0" y="-314325"/>
              <a:ext cx="3007200" cy="200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g2e77c107300_2_354"/>
          <p:cNvSpPr/>
          <p:nvPr/>
        </p:nvSpPr>
        <p:spPr>
          <a:xfrm>
            <a:off x="4465729" y="1927761"/>
            <a:ext cx="739633" cy="739633"/>
          </a:xfrm>
          <a:custGeom>
            <a:rect b="b" l="l" r="r" t="t"/>
            <a:pathLst>
              <a:path extrusionOk="0" h="1479266" w="1479266">
                <a:moveTo>
                  <a:pt x="0" y="0"/>
                </a:moveTo>
                <a:lnTo>
                  <a:pt x="1479266" y="0"/>
                </a:lnTo>
                <a:lnTo>
                  <a:pt x="1479266" y="1479267"/>
                </a:lnTo>
                <a:lnTo>
                  <a:pt x="0" y="1479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4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g2e77c107300_2_354"/>
          <p:cNvSpPr txBox="1"/>
          <p:nvPr/>
        </p:nvSpPr>
        <p:spPr>
          <a:xfrm>
            <a:off x="330200" y="298301"/>
            <a:ext cx="125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VIDEO</a:t>
            </a:r>
            <a:endParaRPr sz="700"/>
          </a:p>
        </p:txBody>
      </p:sp>
      <p:pic>
        <p:nvPicPr>
          <p:cNvPr id="202" name="Google Shape;202;g2e77c107300_2_354" title="Session 4_Newton’s Third Law of Motion Demonstrated in Space.mp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38650" y="822775"/>
            <a:ext cx="7526699" cy="42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g2e77c107300_2_533"/>
          <p:cNvGrpSpPr/>
          <p:nvPr/>
        </p:nvGrpSpPr>
        <p:grpSpPr>
          <a:xfrm>
            <a:off x="0" y="3889101"/>
            <a:ext cx="9144300" cy="1254421"/>
            <a:chOff x="0" y="-314325"/>
            <a:chExt cx="4816592" cy="660743"/>
          </a:xfrm>
        </p:grpSpPr>
        <p:sp>
          <p:nvSpPr>
            <p:cNvPr id="208" name="Google Shape;208;g2e77c107300_2_533"/>
            <p:cNvSpPr/>
            <p:nvPr/>
          </p:nvSpPr>
          <p:spPr>
            <a:xfrm>
              <a:off x="0" y="0"/>
              <a:ext cx="4816592" cy="346418"/>
            </a:xfrm>
            <a:custGeom>
              <a:rect b="b" l="l" r="r" t="t"/>
              <a:pathLst>
                <a:path extrusionOk="0" h="34641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46418"/>
                  </a:lnTo>
                  <a:lnTo>
                    <a:pt x="0" y="346418"/>
                  </a:ln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</p:sp>
        <p:sp>
          <p:nvSpPr>
            <p:cNvPr id="209" name="Google Shape;209;g2e77c107300_2_533"/>
            <p:cNvSpPr txBox="1"/>
            <p:nvPr/>
          </p:nvSpPr>
          <p:spPr>
            <a:xfrm>
              <a:off x="0" y="-314325"/>
              <a:ext cx="4816500" cy="66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g2e77c107300_2_533"/>
          <p:cNvGrpSpPr/>
          <p:nvPr/>
        </p:nvGrpSpPr>
        <p:grpSpPr>
          <a:xfrm>
            <a:off x="0" y="-596746"/>
            <a:ext cx="9144300" cy="1445715"/>
            <a:chOff x="0" y="-314325"/>
            <a:chExt cx="4816592" cy="761504"/>
          </a:xfrm>
        </p:grpSpPr>
        <p:sp>
          <p:nvSpPr>
            <p:cNvPr id="211" name="Google Shape;211;g2e77c107300_2_533"/>
            <p:cNvSpPr/>
            <p:nvPr/>
          </p:nvSpPr>
          <p:spPr>
            <a:xfrm>
              <a:off x="0" y="0"/>
              <a:ext cx="4816592" cy="447179"/>
            </a:xfrm>
            <a:custGeom>
              <a:rect b="b" l="l" r="r" t="t"/>
              <a:pathLst>
                <a:path extrusionOk="0" h="44717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47179"/>
                  </a:lnTo>
                  <a:lnTo>
                    <a:pt x="0" y="447179"/>
                  </a:lnTo>
                  <a:close/>
                </a:path>
              </a:pathLst>
            </a:custGeom>
            <a:solidFill>
              <a:srgbClr val="2BB4D4"/>
            </a:solidFill>
            <a:ln>
              <a:noFill/>
            </a:ln>
          </p:spPr>
        </p:sp>
        <p:sp>
          <p:nvSpPr>
            <p:cNvPr id="212" name="Google Shape;212;g2e77c107300_2_533"/>
            <p:cNvSpPr txBox="1"/>
            <p:nvPr/>
          </p:nvSpPr>
          <p:spPr>
            <a:xfrm>
              <a:off x="0" y="-314325"/>
              <a:ext cx="4816500" cy="76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g2e77c107300_2_533"/>
          <p:cNvSpPr/>
          <p:nvPr/>
        </p:nvSpPr>
        <p:spPr>
          <a:xfrm rot="3521554">
            <a:off x="5055533" y="-929877"/>
            <a:ext cx="6299550" cy="6299550"/>
          </a:xfrm>
          <a:custGeom>
            <a:rect b="b" l="l" r="r" t="t"/>
            <a:pathLst>
              <a:path extrusionOk="0" h="12590132" w="12590132">
                <a:moveTo>
                  <a:pt x="0" y="0"/>
                </a:moveTo>
                <a:lnTo>
                  <a:pt x="12590131" y="0"/>
                </a:lnTo>
                <a:lnTo>
                  <a:pt x="12590131" y="12590131"/>
                </a:lnTo>
                <a:lnTo>
                  <a:pt x="0" y="125901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4" name="Google Shape;214;g2e77c107300_2_533"/>
          <p:cNvSpPr txBox="1"/>
          <p:nvPr/>
        </p:nvSpPr>
        <p:spPr>
          <a:xfrm>
            <a:off x="330604" y="1411308"/>
            <a:ext cx="4241400" cy="21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E2E2E"/>
                </a:solidFill>
                <a:latin typeface="Montserrat"/>
                <a:ea typeface="Montserrat"/>
                <a:cs typeface="Montserrat"/>
                <a:sym typeface="Montserrat"/>
              </a:rPr>
              <a:t>Create balloon rockets. Attach a balloon to a straw on a string, inflate it, and let it go. Observe the reaction force propelling the balloon forward.</a:t>
            </a:r>
            <a:endParaRPr sz="700"/>
          </a:p>
        </p:txBody>
      </p:sp>
      <p:sp>
        <p:nvSpPr>
          <p:cNvPr id="215" name="Google Shape;215;g2e77c107300_2_533"/>
          <p:cNvSpPr/>
          <p:nvPr/>
        </p:nvSpPr>
        <p:spPr>
          <a:xfrm flipH="1" rot="8539584">
            <a:off x="-1345288" y="3532016"/>
            <a:ext cx="3358304" cy="2729385"/>
          </a:xfrm>
          <a:custGeom>
            <a:rect b="b" l="l" r="r" t="t"/>
            <a:pathLst>
              <a:path extrusionOk="0" h="5469172" w="6729406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g2e77c107300_2_533"/>
          <p:cNvSpPr/>
          <p:nvPr/>
        </p:nvSpPr>
        <p:spPr>
          <a:xfrm>
            <a:off x="3592493" y="594715"/>
            <a:ext cx="5553308" cy="3852672"/>
          </a:xfrm>
          <a:custGeom>
            <a:rect b="b" l="l" r="r" t="t"/>
            <a:pathLst>
              <a:path extrusionOk="0" h="812800" w="1171584">
                <a:moveTo>
                  <a:pt x="585792" y="0"/>
                </a:moveTo>
                <a:cubicBezTo>
                  <a:pt x="262268" y="0"/>
                  <a:pt x="0" y="181951"/>
                  <a:pt x="0" y="406400"/>
                </a:cubicBezTo>
                <a:cubicBezTo>
                  <a:pt x="0" y="630849"/>
                  <a:pt x="262268" y="812800"/>
                  <a:pt x="585792" y="812800"/>
                </a:cubicBezTo>
                <a:cubicBezTo>
                  <a:pt x="909316" y="812800"/>
                  <a:pt x="1171584" y="630849"/>
                  <a:pt x="1171584" y="406400"/>
                </a:cubicBezTo>
                <a:cubicBezTo>
                  <a:pt x="1171584" y="181951"/>
                  <a:pt x="909316" y="0"/>
                  <a:pt x="585792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1669" r="-11659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2e77c107300_2_533"/>
          <p:cNvSpPr txBox="1"/>
          <p:nvPr/>
        </p:nvSpPr>
        <p:spPr>
          <a:xfrm>
            <a:off x="224333" y="221980"/>
            <a:ext cx="5207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PLAY</a:t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2e787206112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" y="152400"/>
            <a:ext cx="8610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e787206112_0_8"/>
          <p:cNvSpPr txBox="1"/>
          <p:nvPr/>
        </p:nvSpPr>
        <p:spPr>
          <a:xfrm>
            <a:off x="696500" y="602750"/>
            <a:ext cx="7474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ପ୍ରଦୂଷଣ ଇତ୍ୟାଦି କାରଣରୁ ଅନେକ ପକ୍ଷୀ ବିପଦରେ ପଡୁଛନ୍ତି ଏବଂ ବିଲୁପ୍ତ ହେଉଛନ୍ତି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2e787206112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598747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88900"/>
            <a:ext cx="860213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6"/>
          <p:cNvSpPr/>
          <p:nvPr/>
        </p:nvSpPr>
        <p:spPr>
          <a:xfrm>
            <a:off x="1131432" y="471785"/>
            <a:ext cx="4493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Group Activity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