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y="5143500" cx="9144000"/>
  <p:notesSz cx="6858000" cy="9144000"/>
  <p:embeddedFontLst>
    <p:embeddedFont>
      <p:font typeface="Roboto"/>
      <p:regular r:id="rId30"/>
      <p:bold r:id="rId31"/>
      <p:italic r:id="rId32"/>
      <p:boldItalic r:id="rId33"/>
    </p:embeddedFont>
    <p:embeddedFont>
      <p:font typeface="Montserrat"/>
      <p:bold r:id="rId34"/>
      <p:boldItalic r:id="rId35"/>
    </p:embeddedFont>
    <p:embeddedFont>
      <p:font typeface="Poppins Light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40" roundtripDataSignature="AMtx7mi41/0RUPYEMLdVY6m6Kw8ZxD0m8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customschemas.google.com/relationships/presentationmetadata" Target="meta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oboto-bold.fntdata"/><Relationship Id="rId30" Type="http://schemas.openxmlformats.org/officeDocument/2006/relationships/font" Target="fonts/Roboto-regular.fntdata"/><Relationship Id="rId11" Type="http://schemas.openxmlformats.org/officeDocument/2006/relationships/slide" Target="slides/slide5.xml"/><Relationship Id="rId33" Type="http://schemas.openxmlformats.org/officeDocument/2006/relationships/font" Target="fonts/Roboto-boldItalic.fntdata"/><Relationship Id="rId10" Type="http://schemas.openxmlformats.org/officeDocument/2006/relationships/slide" Target="slides/slide4.xml"/><Relationship Id="rId32" Type="http://schemas.openxmlformats.org/officeDocument/2006/relationships/font" Target="fonts/Roboto-italic.fntdata"/><Relationship Id="rId13" Type="http://schemas.openxmlformats.org/officeDocument/2006/relationships/slide" Target="slides/slide7.xml"/><Relationship Id="rId35" Type="http://schemas.openxmlformats.org/officeDocument/2006/relationships/font" Target="fonts/Montserrat-boldItalic.fntdata"/><Relationship Id="rId12" Type="http://schemas.openxmlformats.org/officeDocument/2006/relationships/slide" Target="slides/slide6.xml"/><Relationship Id="rId34" Type="http://schemas.openxmlformats.org/officeDocument/2006/relationships/font" Target="fonts/Montserrat-bold.fntdata"/><Relationship Id="rId15" Type="http://schemas.openxmlformats.org/officeDocument/2006/relationships/slide" Target="slides/slide9.xml"/><Relationship Id="rId37" Type="http://schemas.openxmlformats.org/officeDocument/2006/relationships/font" Target="fonts/PoppinsLight-bold.fntdata"/><Relationship Id="rId14" Type="http://schemas.openxmlformats.org/officeDocument/2006/relationships/slide" Target="slides/slide8.xml"/><Relationship Id="rId36" Type="http://schemas.openxmlformats.org/officeDocument/2006/relationships/font" Target="fonts/PoppinsLight-regular.fntdata"/><Relationship Id="rId17" Type="http://schemas.openxmlformats.org/officeDocument/2006/relationships/slide" Target="slides/slide11.xml"/><Relationship Id="rId39" Type="http://schemas.openxmlformats.org/officeDocument/2006/relationships/font" Target="fonts/PoppinsLight-boldItalic.fntdata"/><Relationship Id="rId16" Type="http://schemas.openxmlformats.org/officeDocument/2006/relationships/slide" Target="slides/slide10.xml"/><Relationship Id="rId38" Type="http://schemas.openxmlformats.org/officeDocument/2006/relationships/font" Target="fonts/PoppinsLight-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e77e6c998a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g2e77e6c998a_0_19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0" name="Google Shape;32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Forward the video after each bird ( 5 mins) + another video - 5 mins 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5" name="Google Shape;32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Name the bird. Guess what is special about it ? Where did you see this bird?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State bird of Odisha and Telangana ( Indian Roller)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2" name="Google Shape;33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Guess the name of the bird. Where did you see this bird ?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What do you think is the difference </a:t>
            </a:r>
            <a:r>
              <a:rPr lang="en"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between</a:t>
            </a:r>
            <a:r>
              <a:rPr lang="en"/>
              <a:t> these birds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" name="Google Shape;33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5" name="Google Shape;34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Male &amp; female comparison : looking different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Male is attractive &amp; colorful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1" name="Google Shape;35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Male &amp; female comparison : looking different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Male is the attractive &amp; colorful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White – male , brown - female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" name="Google Shape;35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Male &amp; female comparison : looking similar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4" name="Google Shape;36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Bird – Black kite (Prey bird)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Focus on shape of the beak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Used for tearing flesh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0" name="Google Shape;370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Beak size comparisons  </a:t>
            </a:r>
            <a:endParaRPr/>
          </a:p>
          <a:p>
            <a:pPr indent="-2984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Sunbird nectar collection</a:t>
            </a:r>
            <a:endParaRPr/>
          </a:p>
          <a:p>
            <a:pPr indent="-2984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Heron – fish hunting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8" name="Google Shape;37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Ask if they have any questions of how this will be conducted in classroom?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4" name="Google Shape;38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0" name="Google Shape;390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6" name="Google Shape;39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2e77e6c998a_0_3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g2e77e6c998a_0_3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" name="Google Shape;26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Group Activity:</a:t>
            </a:r>
            <a:endParaRPr/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Distribute the puzzle among the groups.</a:t>
            </a:r>
            <a:endParaRPr/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Ask them to arrange it &amp; paste it on the A4 size paper</a:t>
            </a:r>
            <a:endParaRPr/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Tell them to identify the bird and share its name.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2" name="Google Shape;29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lphaUcParenR"/>
            </a:pPr>
            <a:r>
              <a:rPr lang="en"/>
              <a:t>Introduction. Teacher Activity 1 : (8 mins)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1. Tell that birds is an important topic for Jigyansa, and aligned to the Biodiversity reference book. Tell participants that we are going to understand a few things about birds, and how to do the project - bird diary.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2. Ask people in the group to read the first line in the ppt. And ask what do they understand by birding.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3. Take multiple responses from participants across different corners of the room. Ensure giving time for their response. Facilitator speaks less.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4. Tell them birding or birdwatching mean the same. It is the activity of observation of birds and behavior. It is a hobby. And the person who does bird watching is called a ‘birdwatcher’.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lphaUcParenR"/>
            </a:pPr>
            <a:r>
              <a:rPr lang="en"/>
              <a:t>Whole Class Activity - Names of bird (10 mins)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Tell ‘we are going to do a small activity now. You need to share the name of one bird you know. Others will try to not repeat the name of that bird in their turn’ 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Tell the group to listen to the names of the birds. Ask ‘what do birds do when you make noise ? ‘ Wait for someone to say ‘birds will fly away’ . Emphasise that when talking about birds we have to be silent ( so that birds don't fly away) . And attentive ( so that we can hear birds) 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Pick a side in the class and ask the participant to start naming a bird. Tell that they can name the bird in any language - english, hindi, odia. 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Ask the next person to name. ( Facilitator does not speak much in between)   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If people speak out of their turn,  gently remind them that their turn is over, or is yet to come. 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After everyone in the group shares the names, tell the group that as a group they shared around 40 new bird names (or the number based on workshop strength) . And that they already know a lot of birds.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C. Teacher Activity 2 : 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" name="Google Shape;30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2 mins to think. 3 mins to share 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9" name="Google Shape;30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8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Title-R1d.png" id="13" name="Google Shape;13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3"/>
          <p:cNvSpPr txBox="1"/>
          <p:nvPr>
            <p:ph type="ctrTitle"/>
          </p:nvPr>
        </p:nvSpPr>
        <p:spPr>
          <a:xfrm>
            <a:off x="1313259" y="975589"/>
            <a:ext cx="6517482" cy="188191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3"/>
          <p:cNvSpPr txBox="1"/>
          <p:nvPr>
            <p:ph idx="1" type="subTitle"/>
          </p:nvPr>
        </p:nvSpPr>
        <p:spPr>
          <a:xfrm>
            <a:off x="1313259" y="2914651"/>
            <a:ext cx="6517482" cy="1028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sz="1650">
                <a:solidFill>
                  <a:srgbClr val="7F7F7F"/>
                </a:solidFill>
              </a:defRPr>
            </a:lvl1pPr>
            <a:lvl2pPr lvl="1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16" name="Google Shape;16;p23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3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3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70" name="Google Shape;70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32"/>
          <p:cNvSpPr txBox="1"/>
          <p:nvPr>
            <p:ph type="title"/>
          </p:nvPr>
        </p:nvSpPr>
        <p:spPr>
          <a:xfrm>
            <a:off x="685331" y="457200"/>
            <a:ext cx="2951766" cy="15174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2"/>
          <p:cNvSpPr txBox="1"/>
          <p:nvPr>
            <p:ph idx="1" type="body"/>
          </p:nvPr>
        </p:nvSpPr>
        <p:spPr>
          <a:xfrm>
            <a:off x="3808547" y="457201"/>
            <a:ext cx="4650122" cy="3886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32"/>
          <p:cNvSpPr txBox="1"/>
          <p:nvPr>
            <p:ph idx="2" type="body"/>
          </p:nvPr>
        </p:nvSpPr>
        <p:spPr>
          <a:xfrm>
            <a:off x="685331" y="1974639"/>
            <a:ext cx="2951767" cy="2368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74" name="Google Shape;74;p32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32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2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78" name="Google Shape;78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3"/>
          <p:cNvSpPr txBox="1"/>
          <p:nvPr>
            <p:ph type="title"/>
          </p:nvPr>
        </p:nvSpPr>
        <p:spPr>
          <a:xfrm>
            <a:off x="685331" y="457200"/>
            <a:ext cx="4451227" cy="151744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3"/>
          <p:cNvSpPr/>
          <p:nvPr>
            <p:ph idx="2" type="pic"/>
          </p:nvPr>
        </p:nvSpPr>
        <p:spPr>
          <a:xfrm>
            <a:off x="5568602" y="457201"/>
            <a:ext cx="2441519" cy="3886200"/>
          </a:xfrm>
          <a:prstGeom prst="roundRect">
            <a:avLst>
              <a:gd fmla="val 4943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1" name="Google Shape;81;p33"/>
          <p:cNvSpPr txBox="1"/>
          <p:nvPr>
            <p:ph idx="1" type="body"/>
          </p:nvPr>
        </p:nvSpPr>
        <p:spPr>
          <a:xfrm>
            <a:off x="685346" y="1974639"/>
            <a:ext cx="4451212" cy="2368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82" name="Google Shape;82;p33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3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3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86" name="Google Shape;86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34"/>
          <p:cNvSpPr txBox="1"/>
          <p:nvPr>
            <p:ph type="title"/>
          </p:nvPr>
        </p:nvSpPr>
        <p:spPr>
          <a:xfrm>
            <a:off x="685346" y="3217030"/>
            <a:ext cx="7773324" cy="6087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4"/>
          <p:cNvSpPr/>
          <p:nvPr>
            <p:ph idx="2" type="pic"/>
          </p:nvPr>
        </p:nvSpPr>
        <p:spPr>
          <a:xfrm>
            <a:off x="888558" y="523696"/>
            <a:ext cx="7366899" cy="2410602"/>
          </a:xfrm>
          <a:prstGeom prst="roundRect">
            <a:avLst>
              <a:gd fmla="val 4944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9" name="Google Shape;89;p34"/>
          <p:cNvSpPr txBox="1"/>
          <p:nvPr>
            <p:ph idx="1" type="body"/>
          </p:nvPr>
        </p:nvSpPr>
        <p:spPr>
          <a:xfrm>
            <a:off x="685331" y="3831546"/>
            <a:ext cx="7773339" cy="511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90" name="Google Shape;90;p34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34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4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94" name="Google Shape;94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35"/>
          <p:cNvSpPr txBox="1"/>
          <p:nvPr>
            <p:ph type="title"/>
          </p:nvPr>
        </p:nvSpPr>
        <p:spPr>
          <a:xfrm>
            <a:off x="685331" y="457200"/>
            <a:ext cx="7773339" cy="25704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35"/>
          <p:cNvSpPr txBox="1"/>
          <p:nvPr>
            <p:ph idx="1" type="body"/>
          </p:nvPr>
        </p:nvSpPr>
        <p:spPr>
          <a:xfrm>
            <a:off x="685331" y="3153616"/>
            <a:ext cx="7773339" cy="11897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97" name="Google Shape;97;p35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5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35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101" name="Google Shape;101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36"/>
          <p:cNvSpPr txBox="1"/>
          <p:nvPr>
            <p:ph type="title"/>
          </p:nvPr>
        </p:nvSpPr>
        <p:spPr>
          <a:xfrm>
            <a:off x="1084659" y="457200"/>
            <a:ext cx="6977064" cy="22446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36"/>
          <p:cNvSpPr txBox="1"/>
          <p:nvPr>
            <p:ph idx="1" type="body"/>
          </p:nvPr>
        </p:nvSpPr>
        <p:spPr>
          <a:xfrm>
            <a:off x="1290484" y="2707524"/>
            <a:ext cx="6564224" cy="4460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104" name="Google Shape;104;p36"/>
          <p:cNvSpPr txBox="1"/>
          <p:nvPr>
            <p:ph idx="2" type="body"/>
          </p:nvPr>
        </p:nvSpPr>
        <p:spPr>
          <a:xfrm>
            <a:off x="685331" y="3279597"/>
            <a:ext cx="7773339" cy="10657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105" name="Google Shape;105;p36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36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36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8" name="Google Shape;108;p36"/>
          <p:cNvSpPr txBox="1"/>
          <p:nvPr/>
        </p:nvSpPr>
        <p:spPr>
          <a:xfrm>
            <a:off x="751116" y="565625"/>
            <a:ext cx="457200" cy="4385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b="0" i="0" lang="en" sz="6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“</a:t>
            </a:r>
            <a:endParaRPr/>
          </a:p>
        </p:txBody>
      </p:sp>
      <p:sp>
        <p:nvSpPr>
          <p:cNvPr id="109" name="Google Shape;109;p36"/>
          <p:cNvSpPr txBox="1"/>
          <p:nvPr/>
        </p:nvSpPr>
        <p:spPr>
          <a:xfrm>
            <a:off x="7918169" y="2245184"/>
            <a:ext cx="457200" cy="4385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b="0" i="0" lang="en" sz="60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111" name="Google Shape;111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37"/>
          <p:cNvSpPr txBox="1"/>
          <p:nvPr>
            <p:ph type="title"/>
          </p:nvPr>
        </p:nvSpPr>
        <p:spPr>
          <a:xfrm>
            <a:off x="685331" y="1604041"/>
            <a:ext cx="7773339" cy="18838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7"/>
          <p:cNvSpPr txBox="1"/>
          <p:nvPr>
            <p:ph idx="1" type="body"/>
          </p:nvPr>
        </p:nvSpPr>
        <p:spPr>
          <a:xfrm>
            <a:off x="685331" y="3496751"/>
            <a:ext cx="7773339" cy="8554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114" name="Google Shape;114;p37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37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37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">
  <p:cSld name="3 Column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118" name="Google Shape;118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38"/>
          <p:cNvSpPr txBox="1"/>
          <p:nvPr>
            <p:ph type="title"/>
          </p:nvPr>
        </p:nvSpPr>
        <p:spPr>
          <a:xfrm>
            <a:off x="685331" y="457200"/>
            <a:ext cx="7773339" cy="12038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38"/>
          <p:cNvSpPr txBox="1"/>
          <p:nvPr>
            <p:ph idx="1" type="body"/>
          </p:nvPr>
        </p:nvSpPr>
        <p:spPr>
          <a:xfrm>
            <a:off x="685331" y="1775320"/>
            <a:ext cx="2474232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b="0"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121" name="Google Shape;121;p38"/>
          <p:cNvSpPr txBox="1"/>
          <p:nvPr>
            <p:ph idx="2" type="body"/>
          </p:nvPr>
        </p:nvSpPr>
        <p:spPr>
          <a:xfrm>
            <a:off x="685331" y="2207517"/>
            <a:ext cx="2474232" cy="2135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122" name="Google Shape;122;p38"/>
          <p:cNvSpPr txBox="1"/>
          <p:nvPr>
            <p:ph idx="3" type="body"/>
          </p:nvPr>
        </p:nvSpPr>
        <p:spPr>
          <a:xfrm>
            <a:off x="3339292" y="1775320"/>
            <a:ext cx="2468641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b="0"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123" name="Google Shape;123;p38"/>
          <p:cNvSpPr txBox="1"/>
          <p:nvPr>
            <p:ph idx="4" type="body"/>
          </p:nvPr>
        </p:nvSpPr>
        <p:spPr>
          <a:xfrm>
            <a:off x="3331012" y="2207517"/>
            <a:ext cx="2477513" cy="2135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124" name="Google Shape;124;p38"/>
          <p:cNvSpPr txBox="1"/>
          <p:nvPr>
            <p:ph idx="5" type="body"/>
          </p:nvPr>
        </p:nvSpPr>
        <p:spPr>
          <a:xfrm>
            <a:off x="5979974" y="1775320"/>
            <a:ext cx="2478696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b="0"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125" name="Google Shape;125;p38"/>
          <p:cNvSpPr txBox="1"/>
          <p:nvPr>
            <p:ph idx="6" type="body"/>
          </p:nvPr>
        </p:nvSpPr>
        <p:spPr>
          <a:xfrm>
            <a:off x="5979974" y="2207517"/>
            <a:ext cx="2478696" cy="2135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126" name="Google Shape;126;p38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38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38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Picture Column">
  <p:cSld name="3 Picture Column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130" name="Google Shape;130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39"/>
          <p:cNvSpPr txBox="1"/>
          <p:nvPr>
            <p:ph type="title"/>
          </p:nvPr>
        </p:nvSpPr>
        <p:spPr>
          <a:xfrm>
            <a:off x="685331" y="458079"/>
            <a:ext cx="7773339" cy="1202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39"/>
          <p:cNvSpPr txBox="1"/>
          <p:nvPr>
            <p:ph idx="1" type="body"/>
          </p:nvPr>
        </p:nvSpPr>
        <p:spPr>
          <a:xfrm>
            <a:off x="685331" y="3153615"/>
            <a:ext cx="2472307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b="0" sz="165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133" name="Google Shape;133;p39"/>
          <p:cNvSpPr/>
          <p:nvPr>
            <p:ph idx="2" type="pic"/>
          </p:nvPr>
        </p:nvSpPr>
        <p:spPr>
          <a:xfrm>
            <a:off x="685331" y="1775320"/>
            <a:ext cx="2472307" cy="1143000"/>
          </a:xfrm>
          <a:prstGeom prst="roundRect">
            <a:avLst>
              <a:gd fmla="val 9363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4" name="Google Shape;134;p39"/>
          <p:cNvSpPr txBox="1"/>
          <p:nvPr>
            <p:ph idx="3" type="body"/>
          </p:nvPr>
        </p:nvSpPr>
        <p:spPr>
          <a:xfrm>
            <a:off x="685331" y="3585811"/>
            <a:ext cx="2472307" cy="7575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135" name="Google Shape;135;p39"/>
          <p:cNvSpPr txBox="1"/>
          <p:nvPr>
            <p:ph idx="4" type="body"/>
          </p:nvPr>
        </p:nvSpPr>
        <p:spPr>
          <a:xfrm>
            <a:off x="3332069" y="3153615"/>
            <a:ext cx="2476371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b="0" sz="165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136" name="Google Shape;136;p39"/>
          <p:cNvSpPr/>
          <p:nvPr>
            <p:ph idx="5" type="pic"/>
          </p:nvPr>
        </p:nvSpPr>
        <p:spPr>
          <a:xfrm>
            <a:off x="3331011" y="1775320"/>
            <a:ext cx="2477514" cy="1143000"/>
          </a:xfrm>
          <a:prstGeom prst="roundRect">
            <a:avLst>
              <a:gd fmla="val 8841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7" name="Google Shape;137;p39"/>
          <p:cNvSpPr txBox="1"/>
          <p:nvPr>
            <p:ph idx="6" type="body"/>
          </p:nvPr>
        </p:nvSpPr>
        <p:spPr>
          <a:xfrm>
            <a:off x="3331011" y="3585811"/>
            <a:ext cx="2477514" cy="7575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138" name="Google Shape;138;p39"/>
          <p:cNvSpPr txBox="1"/>
          <p:nvPr>
            <p:ph idx="7" type="body"/>
          </p:nvPr>
        </p:nvSpPr>
        <p:spPr>
          <a:xfrm>
            <a:off x="5979974" y="3153615"/>
            <a:ext cx="2475511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b="0" sz="165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139" name="Google Shape;139;p39"/>
          <p:cNvSpPr/>
          <p:nvPr>
            <p:ph idx="8" type="pic"/>
          </p:nvPr>
        </p:nvSpPr>
        <p:spPr>
          <a:xfrm>
            <a:off x="5979974" y="1775320"/>
            <a:ext cx="2478696" cy="1143000"/>
          </a:xfrm>
          <a:prstGeom prst="roundRect">
            <a:avLst>
              <a:gd fmla="val 8841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0" name="Google Shape;140;p39"/>
          <p:cNvSpPr txBox="1"/>
          <p:nvPr>
            <p:ph idx="9" type="body"/>
          </p:nvPr>
        </p:nvSpPr>
        <p:spPr>
          <a:xfrm>
            <a:off x="5979880" y="3585809"/>
            <a:ext cx="2478790" cy="7575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141" name="Google Shape;141;p39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39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39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145" name="Google Shape;145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40"/>
          <p:cNvSpPr txBox="1"/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40"/>
          <p:cNvSpPr txBox="1"/>
          <p:nvPr>
            <p:ph idx="1" type="body"/>
          </p:nvPr>
        </p:nvSpPr>
        <p:spPr>
          <a:xfrm rot="5400000">
            <a:off x="3287960" y="-827310"/>
            <a:ext cx="2568080" cy="7773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48" name="Google Shape;148;p40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40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40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152" name="Google Shape;152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41"/>
          <p:cNvSpPr txBox="1"/>
          <p:nvPr>
            <p:ph type="title"/>
          </p:nvPr>
        </p:nvSpPr>
        <p:spPr>
          <a:xfrm rot="5400000">
            <a:off x="5558073" y="1442803"/>
            <a:ext cx="3886199" cy="191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wentieth Centur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41"/>
          <p:cNvSpPr txBox="1"/>
          <p:nvPr>
            <p:ph idx="1" type="body"/>
          </p:nvPr>
        </p:nvSpPr>
        <p:spPr>
          <a:xfrm rot="5400000">
            <a:off x="1614253" y="-471721"/>
            <a:ext cx="3886199" cy="57440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55" name="Google Shape;155;p41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41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41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20" name="Google Shape;20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4"/>
          <p:cNvSpPr txBox="1"/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4"/>
          <p:cNvSpPr txBox="1"/>
          <p:nvPr>
            <p:ph idx="1" type="body"/>
          </p:nvPr>
        </p:nvSpPr>
        <p:spPr>
          <a:xfrm>
            <a:off x="685330" y="1775320"/>
            <a:ext cx="7772870" cy="2568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24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4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4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e77e6c998a_0_384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66" name="Google Shape;166;g2e77e6c998a_0_384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67" name="Google Shape;167;g2e77e6c998a_0_384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e77e6c998a_0_388"/>
          <p:cNvSpPr txBox="1"/>
          <p:nvPr>
            <p:ph type="ctrTitle"/>
          </p:nvPr>
        </p:nvSpPr>
        <p:spPr>
          <a:xfrm>
            <a:off x="342900" y="10652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70" name="Google Shape;170;g2e77e6c998a_0_388"/>
          <p:cNvSpPr txBox="1"/>
          <p:nvPr>
            <p:ph idx="1" type="subTitle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71" name="Google Shape;171;g2e77e6c998a_0_388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72" name="Google Shape;172;g2e77e6c998a_0_388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73" name="Google Shape;173;g2e77e6c998a_0_388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e77e6c998a_0_394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76" name="Google Shape;176;g2e77e6c998a_0_394"/>
          <p:cNvSpPr txBox="1"/>
          <p:nvPr>
            <p:ph idx="1" type="body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77" name="Google Shape;177;g2e77e6c998a_0_394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78" name="Google Shape;178;g2e77e6c998a_0_394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79" name="Google Shape;179;g2e77e6c998a_0_394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e77e6c998a_0_400"/>
          <p:cNvSpPr txBox="1"/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82" name="Google Shape;182;g2e77e6c998a_0_400"/>
          <p:cNvSpPr txBox="1"/>
          <p:nvPr>
            <p:ph idx="1" type="body"/>
          </p:nvPr>
        </p:nvSpPr>
        <p:spPr>
          <a:xfrm>
            <a:off x="361156" y="1453357"/>
            <a:ext cx="38862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3" name="Google Shape;183;g2e77e6c998a_0_400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84" name="Google Shape;184;g2e77e6c998a_0_400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85" name="Google Shape;185;g2e77e6c998a_0_400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e77e6c998a_0_406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88" name="Google Shape;188;g2e77e6c998a_0_406"/>
          <p:cNvSpPr txBox="1"/>
          <p:nvPr>
            <p:ph idx="1" type="body"/>
          </p:nvPr>
        </p:nvSpPr>
        <p:spPr>
          <a:xfrm>
            <a:off x="2286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189" name="Google Shape;189;g2e77e6c998a_0_406"/>
          <p:cNvSpPr txBox="1"/>
          <p:nvPr>
            <p:ph idx="2" type="body"/>
          </p:nvPr>
        </p:nvSpPr>
        <p:spPr>
          <a:xfrm>
            <a:off x="23241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190" name="Google Shape;190;g2e77e6c998a_0_406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91" name="Google Shape;191;g2e77e6c998a_0_406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92" name="Google Shape;192;g2e77e6c998a_0_406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e77e6c998a_0_413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95" name="Google Shape;195;g2e77e6c998a_0_413"/>
          <p:cNvSpPr txBox="1"/>
          <p:nvPr>
            <p:ph idx="1" type="body"/>
          </p:nvPr>
        </p:nvSpPr>
        <p:spPr>
          <a:xfrm>
            <a:off x="228600" y="767556"/>
            <a:ext cx="2020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196" name="Google Shape;196;g2e77e6c998a_0_413"/>
          <p:cNvSpPr txBox="1"/>
          <p:nvPr>
            <p:ph idx="2" type="body"/>
          </p:nvPr>
        </p:nvSpPr>
        <p:spPr>
          <a:xfrm>
            <a:off x="228600" y="1087438"/>
            <a:ext cx="2020200" cy="19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197" name="Google Shape;197;g2e77e6c998a_0_413"/>
          <p:cNvSpPr txBox="1"/>
          <p:nvPr>
            <p:ph idx="3" type="body"/>
          </p:nvPr>
        </p:nvSpPr>
        <p:spPr>
          <a:xfrm>
            <a:off x="2322513" y="767556"/>
            <a:ext cx="20211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198" name="Google Shape;198;g2e77e6c998a_0_413"/>
          <p:cNvSpPr txBox="1"/>
          <p:nvPr>
            <p:ph idx="4" type="body"/>
          </p:nvPr>
        </p:nvSpPr>
        <p:spPr>
          <a:xfrm>
            <a:off x="2322513" y="1087438"/>
            <a:ext cx="2021100" cy="19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199" name="Google Shape;199;g2e77e6c998a_0_413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0" name="Google Shape;200;g2e77e6c998a_0_413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1" name="Google Shape;201;g2e77e6c998a_0_413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e77e6c998a_0_422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4" name="Google Shape;204;g2e77e6c998a_0_422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5" name="Google Shape;205;g2e77e6c998a_0_422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6" name="Google Shape;206;g2e77e6c998a_0_422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e77e6c998a_0_427"/>
          <p:cNvSpPr txBox="1"/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9" name="Google Shape;209;g2e77e6c998a_0_427"/>
          <p:cNvSpPr txBox="1"/>
          <p:nvPr>
            <p:ph idx="1" type="body"/>
          </p:nvPr>
        </p:nvSpPr>
        <p:spPr>
          <a:xfrm>
            <a:off x="1787525" y="136525"/>
            <a:ext cx="2555700" cy="29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21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210" name="Google Shape;210;g2e77e6c998a_0_427"/>
          <p:cNvSpPr txBox="1"/>
          <p:nvPr>
            <p:ph idx="2" type="body"/>
          </p:nvPr>
        </p:nvSpPr>
        <p:spPr>
          <a:xfrm>
            <a:off x="228600" y="717550"/>
            <a:ext cx="1504200" cy="23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211" name="Google Shape;211;g2e77e6c998a_0_427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12" name="Google Shape;212;g2e77e6c998a_0_427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13" name="Google Shape;213;g2e77e6c998a_0_427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e77e6c998a_0_434"/>
          <p:cNvSpPr txBox="1"/>
          <p:nvPr>
            <p:ph type="title"/>
          </p:nvPr>
        </p:nvSpPr>
        <p:spPr>
          <a:xfrm>
            <a:off x="896144" y="2400300"/>
            <a:ext cx="27432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16" name="Google Shape;216;g2e77e6c998a_0_434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g2e77e6c998a_0_434"/>
          <p:cNvSpPr txBox="1"/>
          <p:nvPr>
            <p:ph idx="1" type="body"/>
          </p:nvPr>
        </p:nvSpPr>
        <p:spPr>
          <a:xfrm>
            <a:off x="896144" y="2683669"/>
            <a:ext cx="2743200" cy="4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218" name="Google Shape;218;g2e77e6c998a_0_434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19" name="Google Shape;219;g2e77e6c998a_0_434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20" name="Google Shape;220;g2e77e6c998a_0_434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e77e6c998a_0_441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23" name="Google Shape;223;g2e77e6c998a_0_441"/>
          <p:cNvSpPr txBox="1"/>
          <p:nvPr>
            <p:ph idx="1" type="body"/>
          </p:nvPr>
        </p:nvSpPr>
        <p:spPr>
          <a:xfrm rot="5400000">
            <a:off x="1154400" y="-125700"/>
            <a:ext cx="22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224" name="Google Shape;224;g2e77e6c998a_0_441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25" name="Google Shape;225;g2e77e6c998a_0_441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26" name="Google Shape;226;g2e77e6c998a_0_441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8" name="Google Shape;28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e77e6c998a_0_447"/>
          <p:cNvSpPr txBox="1"/>
          <p:nvPr>
            <p:ph type="title"/>
          </p:nvPr>
        </p:nvSpPr>
        <p:spPr>
          <a:xfrm rot="5400000">
            <a:off x="2366250" y="1085769"/>
            <a:ext cx="29256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29" name="Google Shape;229;g2e77e6c998a_0_447"/>
          <p:cNvSpPr txBox="1"/>
          <p:nvPr>
            <p:ph idx="1" type="body"/>
          </p:nvPr>
        </p:nvSpPr>
        <p:spPr>
          <a:xfrm rot="5400000">
            <a:off x="270750" y="95169"/>
            <a:ext cx="2925600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230" name="Google Shape;230;g2e77e6c998a_0_447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31" name="Google Shape;231;g2e77e6c998a_0_447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32" name="Google Shape;232;g2e77e6c998a_0_447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wentieth Centur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2" name="Google Shape;32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34" name="Google Shape;34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27"/>
          <p:cNvSpPr txBox="1"/>
          <p:nvPr>
            <p:ph type="title"/>
          </p:nvPr>
        </p:nvSpPr>
        <p:spPr>
          <a:xfrm>
            <a:off x="685331" y="621423"/>
            <a:ext cx="7763814" cy="20526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wentieth Century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7"/>
          <p:cNvSpPr txBox="1"/>
          <p:nvPr>
            <p:ph idx="1" type="body"/>
          </p:nvPr>
        </p:nvSpPr>
        <p:spPr>
          <a:xfrm>
            <a:off x="685331" y="2743093"/>
            <a:ext cx="7763814" cy="1026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7" name="Google Shape;37;p27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7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7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41" name="Google Shape;41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28"/>
          <p:cNvSpPr txBox="1"/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8"/>
          <p:cNvSpPr txBox="1"/>
          <p:nvPr>
            <p:ph idx="1" type="body"/>
          </p:nvPr>
        </p:nvSpPr>
        <p:spPr>
          <a:xfrm>
            <a:off x="685330" y="1775320"/>
            <a:ext cx="3829520" cy="2568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8"/>
          <p:cNvSpPr txBox="1"/>
          <p:nvPr>
            <p:ph idx="2" type="body"/>
          </p:nvPr>
        </p:nvSpPr>
        <p:spPr>
          <a:xfrm>
            <a:off x="4629150" y="1775320"/>
            <a:ext cx="3829050" cy="2568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28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8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8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49" name="Google Shape;49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29"/>
          <p:cNvSpPr txBox="1"/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9"/>
          <p:cNvSpPr txBox="1"/>
          <p:nvPr>
            <p:ph idx="1" type="body"/>
          </p:nvPr>
        </p:nvSpPr>
        <p:spPr>
          <a:xfrm>
            <a:off x="859746" y="1778263"/>
            <a:ext cx="3655106" cy="5099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950"/>
              <a:buNone/>
              <a:defRPr b="0" sz="195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52" name="Google Shape;52;p29"/>
          <p:cNvSpPr txBox="1"/>
          <p:nvPr>
            <p:ph idx="2" type="body"/>
          </p:nvPr>
        </p:nvSpPr>
        <p:spPr>
          <a:xfrm>
            <a:off x="685331" y="2288260"/>
            <a:ext cx="3829520" cy="205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29"/>
          <p:cNvSpPr txBox="1"/>
          <p:nvPr>
            <p:ph idx="3" type="body"/>
          </p:nvPr>
        </p:nvSpPr>
        <p:spPr>
          <a:xfrm>
            <a:off x="4797317" y="1778263"/>
            <a:ext cx="3661353" cy="5099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950"/>
              <a:buNone/>
              <a:defRPr b="0" sz="195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54" name="Google Shape;54;p29"/>
          <p:cNvSpPr txBox="1"/>
          <p:nvPr>
            <p:ph idx="4" type="body"/>
          </p:nvPr>
        </p:nvSpPr>
        <p:spPr>
          <a:xfrm>
            <a:off x="4629150" y="2288260"/>
            <a:ext cx="3829051" cy="205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29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9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9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59" name="Google Shape;59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30"/>
          <p:cNvSpPr txBox="1"/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30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30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0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65" name="Google Shape;65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31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1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31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Twentieth Century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21" Type="http://schemas.openxmlformats.org/officeDocument/2006/relationships/theme" Target="../theme/theme1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slideLayout" Target="../slideLayouts/slideLayout18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100000">
              <a:srgbClr val="B7B7B7"/>
            </a:gs>
          </a:gsLst>
          <a:lin ang="5400000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\\DROBO-FS\QuickDrops\JB\PPTX NG\Droplets\LightingOverlay.png" id="6" name="Google Shape;6;p2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" y="-1"/>
            <a:ext cx="914400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22"/>
          <p:cNvSpPr txBox="1"/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wentieth Century"/>
              <a:buNone/>
              <a:defRPr b="0" i="0" sz="27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22"/>
          <p:cNvSpPr txBox="1"/>
          <p:nvPr>
            <p:ph idx="1" type="body"/>
          </p:nvPr>
        </p:nvSpPr>
        <p:spPr>
          <a:xfrm>
            <a:off x="685331" y="1775320"/>
            <a:ext cx="7773339" cy="2568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marR="0" rtl="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314325" lvl="1" marL="9144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304800" lvl="2" marL="13716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95275" lvl="3" marL="18288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95275" lvl="4" marL="22860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295275" lvl="5" marL="27432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-295275" lvl="6" marL="32004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-295275" lvl="7" marL="36576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-295275" lvl="8" marL="41148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9" name="Google Shape;9;p22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0" name="Google Shape;10;p22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11" name="Google Shape;11;p22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Font typeface="Twentieth Century"/>
              <a:buNone/>
              <a:defRPr b="0" i="0" sz="7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e77e6c998a_0_378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160" name="Google Shape;160;g2e77e6c998a_0_378"/>
          <p:cNvSpPr txBox="1"/>
          <p:nvPr>
            <p:ph idx="1" type="body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1" name="Google Shape;161;g2e77e6c998a_0_378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2" name="Google Shape;162;g2e77e6c998a_0_378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3" name="Google Shape;163;g2e77e6c998a_0_378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5" Type="http://schemas.openxmlformats.org/officeDocument/2006/relationships/image" Target="../media/image7.png"/><Relationship Id="rId6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Relationship Id="rId4" Type="http://schemas.openxmlformats.org/officeDocument/2006/relationships/image" Target="../media/image1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8.jpg"/><Relationship Id="rId4" Type="http://schemas.openxmlformats.org/officeDocument/2006/relationships/image" Target="../media/image2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8.png"/><Relationship Id="rId4" Type="http://schemas.openxmlformats.org/officeDocument/2006/relationships/image" Target="../media/image3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5.png"/><Relationship Id="rId4" Type="http://schemas.openxmlformats.org/officeDocument/2006/relationships/image" Target="../media/image3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6.png"/><Relationship Id="rId4" Type="http://schemas.openxmlformats.org/officeDocument/2006/relationships/image" Target="../media/image3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image" Target="../media/image15.png"/><Relationship Id="rId13" Type="http://schemas.openxmlformats.org/officeDocument/2006/relationships/image" Target="../media/image17.png"/><Relationship Id="rId1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9" Type="http://schemas.openxmlformats.org/officeDocument/2006/relationships/image" Target="../media/image16.png"/><Relationship Id="rId14" Type="http://schemas.openxmlformats.org/officeDocument/2006/relationships/image" Target="../media/image25.png"/><Relationship Id="rId5" Type="http://schemas.openxmlformats.org/officeDocument/2006/relationships/image" Target="../media/image22.png"/><Relationship Id="rId6" Type="http://schemas.openxmlformats.org/officeDocument/2006/relationships/image" Target="../media/image14.png"/><Relationship Id="rId7" Type="http://schemas.openxmlformats.org/officeDocument/2006/relationships/image" Target="../media/image12.png"/><Relationship Id="rId8" Type="http://schemas.openxmlformats.org/officeDocument/2006/relationships/image" Target="../media/image2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1.png"/><Relationship Id="rId4" Type="http://schemas.openxmlformats.org/officeDocument/2006/relationships/image" Target="../media/image21.png"/><Relationship Id="rId5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B4D4"/>
        </a:solid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Google Shape;237;g2e77e6c998a_0_194"/>
          <p:cNvGrpSpPr/>
          <p:nvPr/>
        </p:nvGrpSpPr>
        <p:grpSpPr>
          <a:xfrm>
            <a:off x="0" y="-635867"/>
            <a:ext cx="9143780" cy="1624926"/>
            <a:chOff x="0" y="-314325"/>
            <a:chExt cx="5061600" cy="855900"/>
          </a:xfrm>
        </p:grpSpPr>
        <p:sp>
          <p:nvSpPr>
            <p:cNvPr id="238" name="Google Shape;238;g2e77e6c998a_0_194"/>
            <p:cNvSpPr/>
            <p:nvPr/>
          </p:nvSpPr>
          <p:spPr>
            <a:xfrm>
              <a:off x="0" y="0"/>
              <a:ext cx="5061562" cy="541495"/>
            </a:xfrm>
            <a:custGeom>
              <a:rect b="b" l="l" r="r" t="t"/>
              <a:pathLst>
                <a:path extrusionOk="0" h="541495" w="5061562">
                  <a:moveTo>
                    <a:pt x="20545" y="0"/>
                  </a:moveTo>
                  <a:lnTo>
                    <a:pt x="5041016" y="0"/>
                  </a:lnTo>
                  <a:cubicBezTo>
                    <a:pt x="5046465" y="0"/>
                    <a:pt x="5051691" y="2165"/>
                    <a:pt x="5055544" y="6018"/>
                  </a:cubicBezTo>
                  <a:cubicBezTo>
                    <a:pt x="5059397" y="9870"/>
                    <a:pt x="5061562" y="15096"/>
                    <a:pt x="5061562" y="20545"/>
                  </a:cubicBezTo>
                  <a:lnTo>
                    <a:pt x="5061562" y="520950"/>
                  </a:lnTo>
                  <a:cubicBezTo>
                    <a:pt x="5061562" y="526399"/>
                    <a:pt x="5059397" y="531624"/>
                    <a:pt x="5055544" y="535477"/>
                  </a:cubicBezTo>
                  <a:cubicBezTo>
                    <a:pt x="5051691" y="539330"/>
                    <a:pt x="5046465" y="541495"/>
                    <a:pt x="5041016" y="541495"/>
                  </a:cubicBezTo>
                  <a:lnTo>
                    <a:pt x="20545" y="541495"/>
                  </a:lnTo>
                  <a:cubicBezTo>
                    <a:pt x="15096" y="541495"/>
                    <a:pt x="9870" y="539330"/>
                    <a:pt x="6018" y="535477"/>
                  </a:cubicBezTo>
                  <a:cubicBezTo>
                    <a:pt x="2165" y="531624"/>
                    <a:pt x="0" y="526399"/>
                    <a:pt x="0" y="520950"/>
                  </a:cubicBezTo>
                  <a:lnTo>
                    <a:pt x="0" y="20545"/>
                  </a:lnTo>
                  <a:cubicBezTo>
                    <a:pt x="0" y="15096"/>
                    <a:pt x="2165" y="9870"/>
                    <a:pt x="6018" y="6018"/>
                  </a:cubicBezTo>
                  <a:cubicBezTo>
                    <a:pt x="9870" y="2165"/>
                    <a:pt x="15096" y="0"/>
                    <a:pt x="205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g2e77e6c998a_0_194"/>
            <p:cNvSpPr txBox="1"/>
            <p:nvPr/>
          </p:nvSpPr>
          <p:spPr>
            <a:xfrm>
              <a:off x="0" y="-314325"/>
              <a:ext cx="5061600" cy="85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0" name="Google Shape;240;g2e77e6c998a_0_194"/>
          <p:cNvSpPr/>
          <p:nvPr/>
        </p:nvSpPr>
        <p:spPr>
          <a:xfrm>
            <a:off x="1156871" y="93757"/>
            <a:ext cx="841248" cy="841248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2258" l="0" r="0" t="-12258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g2e77e6c998a_0_194"/>
          <p:cNvSpPr/>
          <p:nvPr/>
        </p:nvSpPr>
        <p:spPr>
          <a:xfrm rot="-1116942">
            <a:off x="5376024" y="1605696"/>
            <a:ext cx="5209714" cy="4234077"/>
          </a:xfrm>
          <a:custGeom>
            <a:rect b="b" l="l" r="r" t="t"/>
            <a:pathLst>
              <a:path extrusionOk="0" h="8447483" w="10393994">
                <a:moveTo>
                  <a:pt x="0" y="0"/>
                </a:moveTo>
                <a:lnTo>
                  <a:pt x="10393994" y="0"/>
                </a:lnTo>
                <a:lnTo>
                  <a:pt x="10393994" y="8447483"/>
                </a:lnTo>
                <a:lnTo>
                  <a:pt x="0" y="84474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42" name="Google Shape;242;g2e77e6c998a_0_194"/>
          <p:cNvGrpSpPr/>
          <p:nvPr/>
        </p:nvGrpSpPr>
        <p:grpSpPr>
          <a:xfrm>
            <a:off x="0" y="3127955"/>
            <a:ext cx="9144020" cy="2015637"/>
            <a:chOff x="0" y="-314325"/>
            <a:chExt cx="5117540" cy="1061700"/>
          </a:xfrm>
        </p:grpSpPr>
        <p:sp>
          <p:nvSpPr>
            <p:cNvPr id="243" name="Google Shape;243;g2e77e6c998a_0_194"/>
            <p:cNvSpPr/>
            <p:nvPr/>
          </p:nvSpPr>
          <p:spPr>
            <a:xfrm>
              <a:off x="0" y="0"/>
              <a:ext cx="5117540" cy="747351"/>
            </a:xfrm>
            <a:custGeom>
              <a:rect b="b" l="l" r="r" t="t"/>
              <a:pathLst>
                <a:path extrusionOk="0" h="747351" w="5117540">
                  <a:moveTo>
                    <a:pt x="20320" y="0"/>
                  </a:moveTo>
                  <a:lnTo>
                    <a:pt x="5097219" y="0"/>
                  </a:lnTo>
                  <a:cubicBezTo>
                    <a:pt x="5102609" y="0"/>
                    <a:pt x="5107777" y="2141"/>
                    <a:pt x="5111588" y="5952"/>
                  </a:cubicBezTo>
                  <a:cubicBezTo>
                    <a:pt x="5115399" y="9763"/>
                    <a:pt x="5117540" y="14931"/>
                    <a:pt x="5117540" y="20320"/>
                  </a:cubicBezTo>
                  <a:lnTo>
                    <a:pt x="5117540" y="727030"/>
                  </a:lnTo>
                  <a:cubicBezTo>
                    <a:pt x="5117540" y="738253"/>
                    <a:pt x="5108442" y="747351"/>
                    <a:pt x="5097219" y="747351"/>
                  </a:cubicBezTo>
                  <a:lnTo>
                    <a:pt x="20320" y="747351"/>
                  </a:lnTo>
                  <a:cubicBezTo>
                    <a:pt x="14931" y="747351"/>
                    <a:pt x="9763" y="745210"/>
                    <a:pt x="5952" y="741399"/>
                  </a:cubicBezTo>
                  <a:cubicBezTo>
                    <a:pt x="2141" y="737588"/>
                    <a:pt x="0" y="732420"/>
                    <a:pt x="0" y="727030"/>
                  </a:cubicBezTo>
                  <a:lnTo>
                    <a:pt x="0" y="20320"/>
                  </a:lnTo>
                  <a:cubicBezTo>
                    <a:pt x="0" y="14931"/>
                    <a:pt x="2141" y="9763"/>
                    <a:pt x="5952" y="5952"/>
                  </a:cubicBezTo>
                  <a:cubicBezTo>
                    <a:pt x="9763" y="2141"/>
                    <a:pt x="14931" y="0"/>
                    <a:pt x="20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g2e77e6c998a_0_194"/>
            <p:cNvSpPr txBox="1"/>
            <p:nvPr/>
          </p:nvSpPr>
          <p:spPr>
            <a:xfrm>
              <a:off x="0" y="-314325"/>
              <a:ext cx="5117400" cy="10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5" name="Google Shape;245;g2e77e6c998a_0_194"/>
          <p:cNvSpPr txBox="1"/>
          <p:nvPr/>
        </p:nvSpPr>
        <p:spPr>
          <a:xfrm>
            <a:off x="514350" y="1476342"/>
            <a:ext cx="9394800" cy="11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BLOCK LEVEL TEACHER </a:t>
            </a:r>
            <a:endParaRPr sz="700"/>
          </a:p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TRAINING WORKSHOP ON</a:t>
            </a:r>
            <a:endParaRPr sz="700"/>
          </a:p>
        </p:txBody>
      </p:sp>
      <p:sp>
        <p:nvSpPr>
          <p:cNvPr id="246" name="Google Shape;246;g2e77e6c998a_0_194"/>
          <p:cNvSpPr txBox="1"/>
          <p:nvPr/>
        </p:nvSpPr>
        <p:spPr>
          <a:xfrm>
            <a:off x="514350" y="2547905"/>
            <a:ext cx="37815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5000" u="none" cap="none" strike="noStrike">
                <a:solidFill>
                  <a:srgbClr val="FFDE59"/>
                </a:solidFill>
                <a:latin typeface="Montserrat"/>
                <a:ea typeface="Montserrat"/>
                <a:cs typeface="Montserrat"/>
                <a:sym typeface="Montserrat"/>
              </a:rPr>
              <a:t>‘JIGYANSA’</a:t>
            </a:r>
            <a:endParaRPr sz="700"/>
          </a:p>
        </p:txBody>
      </p:sp>
      <p:grpSp>
        <p:nvGrpSpPr>
          <p:cNvPr id="247" name="Google Shape;247;g2e77e6c998a_0_194"/>
          <p:cNvGrpSpPr/>
          <p:nvPr/>
        </p:nvGrpSpPr>
        <p:grpSpPr>
          <a:xfrm>
            <a:off x="111965" y="4089606"/>
            <a:ext cx="4460063" cy="846150"/>
            <a:chOff x="0" y="-66675"/>
            <a:chExt cx="11893500" cy="2256399"/>
          </a:xfrm>
        </p:grpSpPr>
        <p:sp>
          <p:nvSpPr>
            <p:cNvPr id="248" name="Google Shape;248;g2e77e6c998a_0_194"/>
            <p:cNvSpPr txBox="1"/>
            <p:nvPr/>
          </p:nvSpPr>
          <p:spPr>
            <a:xfrm>
              <a:off x="3768361" y="-66675"/>
              <a:ext cx="4143300" cy="128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300" u="none" cap="none" strike="noStrik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Knowledge Partner: </a:t>
              </a:r>
              <a:endParaRPr sz="700"/>
            </a:p>
          </p:txBody>
        </p:sp>
        <p:sp>
          <p:nvSpPr>
            <p:cNvPr id="249" name="Google Shape;249;g2e77e6c998a_0_194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UNICEF State Office for Odisha,</a:t>
              </a:r>
              <a:endParaRPr sz="700"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Inqui-Lab Foundation &amp; Odisha Biodiversity Board </a:t>
              </a:r>
              <a:endParaRPr sz="700"/>
            </a:p>
          </p:txBody>
        </p:sp>
      </p:grpSp>
      <p:grpSp>
        <p:nvGrpSpPr>
          <p:cNvPr id="250" name="Google Shape;250;g2e77e6c998a_0_194"/>
          <p:cNvGrpSpPr/>
          <p:nvPr/>
        </p:nvGrpSpPr>
        <p:grpSpPr>
          <a:xfrm>
            <a:off x="4572000" y="4089606"/>
            <a:ext cx="4460063" cy="846150"/>
            <a:chOff x="0" y="-66675"/>
            <a:chExt cx="11893500" cy="2256399"/>
          </a:xfrm>
        </p:grpSpPr>
        <p:sp>
          <p:nvSpPr>
            <p:cNvPr id="251" name="Google Shape;251;g2e77e6c998a_0_194"/>
            <p:cNvSpPr txBox="1"/>
            <p:nvPr/>
          </p:nvSpPr>
          <p:spPr>
            <a:xfrm>
              <a:off x="3768361" y="-66675"/>
              <a:ext cx="41433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300" u="none" cap="none" strike="noStrik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Organised By: </a:t>
              </a:r>
              <a:endParaRPr sz="700"/>
            </a:p>
          </p:txBody>
        </p:sp>
        <p:sp>
          <p:nvSpPr>
            <p:cNvPr id="252" name="Google Shape;252;g2e77e6c998a_0_194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Mo School </a:t>
              </a:r>
              <a:r>
                <a:rPr lang="en" sz="1500">
                  <a:latin typeface="Roboto"/>
                  <a:ea typeface="Roboto"/>
                  <a:cs typeface="Roboto"/>
                  <a:sym typeface="Roboto"/>
                </a:rPr>
                <a:t>Abhiyan</a:t>
              </a:r>
              <a:r>
                <a:rPr b="0" i="0" lang="en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Parichalana Sangathan,</a:t>
              </a:r>
              <a:endParaRPr sz="700"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Government of Odisha</a:t>
              </a:r>
              <a:endParaRPr sz="700"/>
            </a:p>
          </p:txBody>
        </p:sp>
      </p:grpSp>
      <p:cxnSp>
        <p:nvCxnSpPr>
          <p:cNvPr id="253" name="Google Shape;253;g2e77e6c998a_0_194"/>
          <p:cNvCxnSpPr/>
          <p:nvPr/>
        </p:nvCxnSpPr>
        <p:spPr>
          <a:xfrm>
            <a:off x="4716065" y="4009977"/>
            <a:ext cx="0" cy="1000200"/>
          </a:xfrm>
          <a:prstGeom prst="straightConnector1">
            <a:avLst/>
          </a:prstGeom>
          <a:noFill/>
          <a:ln cap="flat" cmpd="sng" w="47625">
            <a:solidFill>
              <a:srgbClr val="2BB4D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4" name="Google Shape;254;g2e77e6c998a_0_194"/>
          <p:cNvSpPr/>
          <p:nvPr/>
        </p:nvSpPr>
        <p:spPr>
          <a:xfrm>
            <a:off x="4295827" y="93757"/>
            <a:ext cx="841248" cy="841248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598" l="0" r="0" t="-3609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g2e77e6c998a_0_194"/>
          <p:cNvSpPr/>
          <p:nvPr/>
        </p:nvSpPr>
        <p:spPr>
          <a:xfrm>
            <a:off x="7432537" y="93757"/>
            <a:ext cx="841248" cy="841248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669" l="0" r="0" t="-669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0151" y="135085"/>
            <a:ext cx="8663698" cy="48733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NAME THE BIRD. WHERE DID YOU SEE IT?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8" name="Google Shape;32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700" y="1308050"/>
            <a:ext cx="4386030" cy="2569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20401" y="1308050"/>
            <a:ext cx="3663600" cy="256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NAME THE BIRD . WHERE DID YOU SEE?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5" name="Google Shape;33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700" y="1269475"/>
            <a:ext cx="4647300" cy="260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02506" y="1433531"/>
            <a:ext cx="3016152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wentieth Century"/>
              <a:buNone/>
            </a:pPr>
            <a:r>
              <a:rPr lang="en"/>
              <a:t>CHARACTERISTICS OF BIRDS </a:t>
            </a:r>
            <a:endParaRPr/>
          </a:p>
        </p:txBody>
      </p:sp>
      <p:sp>
        <p:nvSpPr>
          <p:cNvPr id="342" name="Google Shape;342;p1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HABITAT - THE PLACE WHERE THEY ARE FOUND 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CALL/SOUND 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COLOUR 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GENDER 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FOOD THEY EAT - HOW WILL THE BEAK BE IF THEY DRINK HONEY, IF THEY EAT SEEDS, IF THEY EAT FISH, OTHER BIRDS (BIRDS OF PREY) 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PLACES WHERE THEY NEST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BREEDING SEASON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13"/>
          <p:cNvPicPr preferRelativeResize="0"/>
          <p:nvPr/>
        </p:nvPicPr>
        <p:blipFill rotWithShape="1">
          <a:blip r:embed="rId3">
            <a:alphaModFix/>
          </a:blip>
          <a:srcRect b="0" l="0" r="12785" t="0"/>
          <a:stretch/>
        </p:blipFill>
        <p:spPr>
          <a:xfrm>
            <a:off x="4885898" y="674713"/>
            <a:ext cx="4053385" cy="3439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0251" y="674714"/>
            <a:ext cx="4585647" cy="3439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8954" y="384559"/>
            <a:ext cx="2914432" cy="4374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53386" y="719777"/>
            <a:ext cx="4614523" cy="3456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wentieth Century"/>
              <a:buNone/>
            </a:pPr>
            <a:r>
              <a:t/>
            </a:r>
            <a:endParaRPr/>
          </a:p>
        </p:txBody>
      </p:sp>
      <p:sp>
        <p:nvSpPr>
          <p:cNvPr id="360" name="Google Shape;360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286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361" name="Google Shape;36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2070" y="107425"/>
            <a:ext cx="6934200" cy="459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03736" y="731375"/>
            <a:ext cx="4840264" cy="3226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3743" y="445025"/>
            <a:ext cx="4676775" cy="373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523" y="574625"/>
            <a:ext cx="5141457" cy="342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63232" y="580596"/>
            <a:ext cx="4569068" cy="3426801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17"/>
          <p:cNvSpPr/>
          <p:nvPr/>
        </p:nvSpPr>
        <p:spPr>
          <a:xfrm>
            <a:off x="311700" y="3881735"/>
            <a:ext cx="411843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Purple sunbird</a:t>
            </a:r>
            <a:endParaRPr/>
          </a:p>
        </p:txBody>
      </p:sp>
      <p:sp>
        <p:nvSpPr>
          <p:cNvPr id="375" name="Google Shape;375;p17"/>
          <p:cNvSpPr/>
          <p:nvPr/>
        </p:nvSpPr>
        <p:spPr>
          <a:xfrm>
            <a:off x="4991700" y="3938885"/>
            <a:ext cx="323332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Pond heron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wentieth Century"/>
              <a:buNone/>
            </a:pPr>
            <a:r>
              <a:rPr lang="en"/>
              <a:t>ACTIVITIES AND PROJECTS IN CLASS - UNIT 1 - BIRD DIARY</a:t>
            </a:r>
            <a:endParaRPr/>
          </a:p>
        </p:txBody>
      </p:sp>
      <p:sp>
        <p:nvSpPr>
          <p:cNvPr id="381" name="Google Shape;381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ACTIVITY 1 : CREATE A BIRD DIARY OF BIRDS AROUND YOU, WRITE THE CHARACTERISTICS OF THEM - INCLUDING SOUND, COLOUR, HABITAT (PLACES THEY ARE FOUND), FOOD, BEHAVIOR THROUGH OBSERVATION. 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 WILL YOU MAKE STUDENTS DO THIS IN CLASS ( DISCUSS IN GROUP FOR 2 MINS, 1 PERSON SHARE FROM EACH GROUP) </a:t>
            </a:r>
            <a:endParaRPr/>
          </a:p>
          <a:p>
            <a:pPr indent="0" lvl="0" marL="45720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"/>
          <p:cNvSpPr txBox="1"/>
          <p:nvPr>
            <p:ph type="ctrTitle"/>
          </p:nvPr>
        </p:nvSpPr>
        <p:spPr>
          <a:xfrm>
            <a:off x="1313259" y="975589"/>
            <a:ext cx="6517482" cy="188191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6600"/>
              <a:buFont typeface="Twentieth Century"/>
              <a:buNone/>
            </a:pPr>
            <a:r>
              <a:rPr lang="en" sz="6600">
                <a:solidFill>
                  <a:srgbClr val="7030A0"/>
                </a:solidFill>
              </a:rPr>
              <a:t>DAY 2 – UNIT-1</a:t>
            </a:r>
            <a:endParaRPr sz="660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9"/>
          <p:cNvSpPr txBox="1"/>
          <p:nvPr>
            <p:ph type="title"/>
          </p:nvPr>
        </p:nvSpPr>
        <p:spPr>
          <a:xfrm>
            <a:off x="311700" y="445024"/>
            <a:ext cx="8520600" cy="84656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0909"/>
              <a:buFont typeface="Arial"/>
              <a:buNone/>
            </a:pPr>
            <a:r>
              <a:rPr lang="en" sz="2688">
                <a:latin typeface="Times New Roman"/>
                <a:ea typeface="Times New Roman"/>
                <a:cs typeface="Times New Roman"/>
                <a:sym typeface="Times New Roman"/>
              </a:rPr>
              <a:t>BIRD DIARY - HOW TO? CREATE INTEREST - WHAT DO THEY KNOW?</a:t>
            </a:r>
            <a:endParaRPr sz="2688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5226"/>
              <a:buFont typeface="Twentieth Century"/>
              <a:buNone/>
            </a:pPr>
            <a:r>
              <a:t/>
            </a:r>
            <a:endParaRPr/>
          </a:p>
        </p:txBody>
      </p:sp>
      <p:sp>
        <p:nvSpPr>
          <p:cNvPr id="387" name="Google Shape;387;p19"/>
          <p:cNvSpPr txBox="1"/>
          <p:nvPr>
            <p:ph idx="1" type="body"/>
          </p:nvPr>
        </p:nvSpPr>
        <p:spPr>
          <a:xfrm>
            <a:off x="311700" y="141536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-317182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90000"/>
              <a:buChar char="●"/>
            </a:pPr>
            <a:r>
              <a:rPr lang="en" sz="2000">
                <a:latin typeface="Times New Roman"/>
                <a:ea typeface="Times New Roman"/>
                <a:cs typeface="Times New Roman"/>
                <a:sym typeface="Times New Roman"/>
              </a:rPr>
              <a:t>CREATE INTEREST ABOUT BIRDS IN THE STUDENTS.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182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90000"/>
              <a:buChar char="●"/>
            </a:pPr>
            <a:r>
              <a:rPr lang="en" sz="2000">
                <a:latin typeface="Times New Roman"/>
                <a:ea typeface="Times New Roman"/>
                <a:cs typeface="Times New Roman"/>
                <a:sym typeface="Times New Roman"/>
              </a:rPr>
              <a:t>MAKE THEM SHARE WHAT THEY KNOW ABOUT BIRDS BY ASKING QUESTIONS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182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90000"/>
              <a:buChar char="●"/>
            </a:pPr>
            <a:r>
              <a:rPr lang="en" sz="2000">
                <a:latin typeface="Times New Roman"/>
                <a:ea typeface="Times New Roman"/>
                <a:cs typeface="Times New Roman"/>
                <a:sym typeface="Times New Roman"/>
              </a:rPr>
              <a:t>ASK THEM TO SHARE CHARACTERISTICS OF THE BIRDS THROUGH QUESTIONS LIKE: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182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90000"/>
              <a:buChar char="○"/>
            </a:pPr>
            <a:r>
              <a:rPr lang="en" sz="2000">
                <a:latin typeface="Times New Roman"/>
                <a:ea typeface="Times New Roman"/>
                <a:cs typeface="Times New Roman"/>
                <a:sym typeface="Times New Roman"/>
              </a:rPr>
              <a:t>WHAT IS THE COLOUR?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182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90000"/>
              <a:buChar char="○"/>
            </a:pPr>
            <a:r>
              <a:rPr lang="en" sz="2000">
                <a:latin typeface="Times New Roman"/>
                <a:ea typeface="Times New Roman"/>
                <a:cs typeface="Times New Roman"/>
                <a:sym typeface="Times New Roman"/>
              </a:rPr>
              <a:t>HOW DO THE MALE AND FEMALE LOOK?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182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90000"/>
              <a:buChar char="○"/>
            </a:pPr>
            <a:r>
              <a:rPr lang="en" sz="2000">
                <a:latin typeface="Times New Roman"/>
                <a:ea typeface="Times New Roman"/>
                <a:cs typeface="Times New Roman"/>
                <a:sym typeface="Times New Roman"/>
              </a:rPr>
              <a:t>WHERE DO THEY KEEP THEIR NEST?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182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90000"/>
              <a:buChar char="○"/>
            </a:pPr>
            <a:r>
              <a:rPr lang="en" sz="2000">
                <a:latin typeface="Times New Roman"/>
                <a:ea typeface="Times New Roman"/>
                <a:cs typeface="Times New Roman"/>
                <a:sym typeface="Times New Roman"/>
              </a:rPr>
              <a:t>WHAT IS THE COLOUR OF EGGS?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182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90000"/>
              <a:buChar char="○"/>
            </a:pPr>
            <a:r>
              <a:rPr lang="en" sz="2000">
                <a:latin typeface="Times New Roman"/>
                <a:ea typeface="Times New Roman"/>
                <a:cs typeface="Times New Roman"/>
                <a:sym typeface="Times New Roman"/>
              </a:rPr>
              <a:t>WHAT DO THEY EAT AS FOOD?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182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90000"/>
              <a:buChar char="○"/>
            </a:pPr>
            <a:r>
              <a:rPr lang="en" sz="2000">
                <a:latin typeface="Times New Roman"/>
                <a:ea typeface="Times New Roman"/>
                <a:cs typeface="Times New Roman"/>
                <a:sym typeface="Times New Roman"/>
              </a:rPr>
              <a:t>HOW ARE THEIR BEAKS?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182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90000"/>
              <a:buChar char="○"/>
            </a:pPr>
            <a:r>
              <a:rPr lang="en" sz="2000">
                <a:latin typeface="Times New Roman"/>
                <a:ea typeface="Times New Roman"/>
                <a:cs typeface="Times New Roman"/>
                <a:sym typeface="Times New Roman"/>
              </a:rPr>
              <a:t>HOW DO THEY MAKE BIRD CALLS?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SzPct val="12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5226"/>
              <a:buFont typeface="Twentieth Century"/>
              <a:buNone/>
            </a:pPr>
            <a:r>
              <a:rPr lang="en"/>
              <a:t>BIRD DIARY - ADDITIONAL KNOWLEDGE - FOR OBSERVATION </a:t>
            </a:r>
            <a:endParaRPr/>
          </a:p>
        </p:txBody>
      </p:sp>
      <p:sp>
        <p:nvSpPr>
          <p:cNvPr id="393" name="Google Shape;393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YOU SEE BIRDS WITH EYES, AND ALSO WITH EARS. 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EASIER TO SPOT BIRDS EARLY IN THE MORNING, AND BEFORE SUNSET WHEN THE LIGHT IS PLEASANT. 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DIFFERENT HABITATS WILL HAVE DIFFERENT BIRDS - WATER, DRY LAND, FLOWERS, BUSHES, GARBAGE, TOP OF THE TREES, FRUIT TREES, LAND WHERE THEY NEST. 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BIRDS ARE SENSITIVE. WE HAVE TO BE SILENT AND INVISIBLE TO THE BIRD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NEVER DISTURB THE NEST OF THE BIRD. DON’T HARM THE BIRD. 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SAFETY IS PRIORITY. WEAR PROPER FOOTWEAR. BE AWARE OF SNAKES, SCORPIONS, QUICK SAND, HILLY SLOPES, WATER DEPTH ETC 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BIRDS HAVE TERRITORY. THE BIRDS KEEP VISITING THE SAME PLACE REPEATEDLY. STARTING FROM FEW BUSHES TO DIFFERENT CONTINENTS - BUT THEY REPEAT 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"/>
              <a:t>BIRD DIARY - ADDITIONAL KNOWLEDGE - FOR OBSERVATION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5226"/>
              <a:buFont typeface="Twentieth Century"/>
              <a:buNone/>
            </a:pPr>
            <a:r>
              <a:t/>
            </a:r>
            <a:endParaRPr/>
          </a:p>
        </p:txBody>
      </p:sp>
      <p:sp>
        <p:nvSpPr>
          <p:cNvPr id="399" name="Google Shape;399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TAKE THEM AROUND YOURSELF IN THE IMMEDIATE SURROUNDINGS. THERE ARE BIRDS ALL AROUND. MAKE THEM TAKE NOTES. 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GUIDE THEM WITH COLUMNS/TABLES - COLOUR, SOUND, FEATURES , SIZE OF BIRD, HABITAT FOUND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ASK THEM TO OBSERVE AND MAKE A CLEANER RECORD WITH EVEN DRAWINGS . 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PERIODICALLY, ONCE IN 3 WEEKS, ASK THEM TO SHOWCASE DURING THE PROJECT DISCUSSION SESSION (20 mins)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MAKE THEM SIT IN GROUPS AND SHARE THEIR NOTES AND DISCUSS THEIR OBSERVATIONS 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APPRECIATE WHAT THEY HAVE DONE. 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 YOUR NOTE BOOK START OBSERVING BIRDS AND MAKE A DIARY IN THE NEXT 3 DAYS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B4D4"/>
        </a:solidFill>
      </p:bgPr>
    </p:bg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2e77e6c998a_0_372"/>
          <p:cNvSpPr/>
          <p:nvPr/>
        </p:nvSpPr>
        <p:spPr>
          <a:xfrm rot="-1763341">
            <a:off x="5228400" y="1177286"/>
            <a:ext cx="6046980" cy="4914546"/>
          </a:xfrm>
          <a:custGeom>
            <a:rect b="b" l="l" r="r" t="t"/>
            <a:pathLst>
              <a:path extrusionOk="0" h="9843868" w="12112141">
                <a:moveTo>
                  <a:pt x="0" y="0"/>
                </a:moveTo>
                <a:lnTo>
                  <a:pt x="12112141" y="0"/>
                </a:lnTo>
                <a:lnTo>
                  <a:pt x="12112141" y="9843868"/>
                </a:lnTo>
                <a:lnTo>
                  <a:pt x="0" y="98438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5" name="Google Shape;405;g2e77e6c998a_0_372"/>
          <p:cNvSpPr txBox="1"/>
          <p:nvPr/>
        </p:nvSpPr>
        <p:spPr>
          <a:xfrm>
            <a:off x="514467" y="1171737"/>
            <a:ext cx="41253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5900" u="none" cap="none" strike="noStrike">
                <a:solidFill>
                  <a:srgbClr val="FEFEFE"/>
                </a:solidFill>
                <a:latin typeface="Montserrat"/>
                <a:ea typeface="Montserrat"/>
                <a:cs typeface="Montserrat"/>
                <a:sym typeface="Montserrat"/>
              </a:rPr>
              <a:t>THANK YOU!</a:t>
            </a:r>
            <a:endParaRPr sz="700"/>
          </a:p>
        </p:txBody>
      </p:sp>
      <p:sp>
        <p:nvSpPr>
          <p:cNvPr id="406" name="Google Shape;406;g2e77e6c998a_0_372"/>
          <p:cNvSpPr txBox="1"/>
          <p:nvPr/>
        </p:nvSpPr>
        <p:spPr>
          <a:xfrm>
            <a:off x="514350" y="2977975"/>
            <a:ext cx="6256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800" u="none" cap="none" strike="noStrik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All the best </a:t>
            </a:r>
            <a:r>
              <a:rPr b="0" i="0" lang="en" sz="2800" u="none" cap="none" strike="noStrike">
                <a:solidFill>
                  <a:srgbClr val="FFDE59"/>
                </a:solidFill>
                <a:latin typeface="Arial"/>
                <a:ea typeface="Arial"/>
                <a:cs typeface="Arial"/>
                <a:sym typeface="Arial"/>
              </a:rPr>
              <a:t>Jigyansa Teachers</a:t>
            </a:r>
            <a:r>
              <a:rPr b="0" i="0" lang="en" sz="2800" u="none" cap="none" strike="noStrik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5" name="Google Shape;265;p2"/>
          <p:cNvCxnSpPr/>
          <p:nvPr/>
        </p:nvCxnSpPr>
        <p:spPr>
          <a:xfrm>
            <a:off x="1263642" y="3188970"/>
            <a:ext cx="4800129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6" name="Google Shape;266;p2"/>
          <p:cNvCxnSpPr/>
          <p:nvPr/>
        </p:nvCxnSpPr>
        <p:spPr>
          <a:xfrm>
            <a:off x="1263641" y="1764030"/>
            <a:ext cx="4800129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7" name="Google Shape;267;p2"/>
          <p:cNvCxnSpPr/>
          <p:nvPr/>
        </p:nvCxnSpPr>
        <p:spPr>
          <a:xfrm>
            <a:off x="1294122" y="4705350"/>
            <a:ext cx="4800129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8" name="Google Shape;268;p2"/>
          <p:cNvCxnSpPr/>
          <p:nvPr/>
        </p:nvCxnSpPr>
        <p:spPr>
          <a:xfrm rot="10800000">
            <a:off x="3169920" y="617222"/>
            <a:ext cx="0" cy="2536767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9" name="Google Shape;269;p2"/>
          <p:cNvCxnSpPr/>
          <p:nvPr/>
        </p:nvCxnSpPr>
        <p:spPr>
          <a:xfrm rot="10800000">
            <a:off x="5528310" y="617221"/>
            <a:ext cx="0" cy="2536767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70" name="Google Shape;27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1549" y="3918046"/>
            <a:ext cx="1118371" cy="672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77666" y="2849765"/>
            <a:ext cx="1391307" cy="665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31578" y="1797364"/>
            <a:ext cx="1118371" cy="898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43589" y="3693670"/>
            <a:ext cx="1511132" cy="892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43589" y="2101827"/>
            <a:ext cx="1531103" cy="685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051549" y="2849765"/>
            <a:ext cx="1118371" cy="832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519423" y="1102899"/>
            <a:ext cx="1384650" cy="845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243589" y="1090823"/>
            <a:ext cx="1511132" cy="832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519423" y="3741521"/>
            <a:ext cx="1391307" cy="892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051549" y="1109951"/>
            <a:ext cx="1138342" cy="619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533641" y="2065344"/>
            <a:ext cx="1397964" cy="619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5243589" y="2928879"/>
            <a:ext cx="1524446" cy="619098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"/>
          <p:cNvSpPr/>
          <p:nvPr/>
        </p:nvSpPr>
        <p:spPr>
          <a:xfrm>
            <a:off x="3012181" y="134645"/>
            <a:ext cx="293490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600" u="none" cap="none" strike="noStrike">
                <a:solidFill>
                  <a:srgbClr val="7030A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Let’s arrange it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2199" y="1093773"/>
            <a:ext cx="5099602" cy="3819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2646" y="312757"/>
            <a:ext cx="7058708" cy="1326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3969977"/>
            <a:ext cx="9144000" cy="1019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"/>
          <p:cNvSpPr/>
          <p:nvPr/>
        </p:nvSpPr>
        <p:spPr>
          <a:xfrm>
            <a:off x="320675" y="1873576"/>
            <a:ext cx="850264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143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800" u="none" cap="none" strike="noStrike">
                <a:solidFill>
                  <a:srgbClr val="7030A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What is birding ? Birdwatching ? Birdwatcher ?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BIRDS &amp; CHARACTERISTICS 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0" name="Google Shape;300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SHARE SOMETHING ABOUT THE BIRDS YOU SHARED THE NAMES OF.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 DO YOU IDENTIFY THE BIRD ? WHAT ARE THE CHARACTERISTICS BY WHICH FIND FIND OUT THE BIRD? 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wentieth Century"/>
              <a:buNone/>
            </a:pPr>
            <a:r>
              <a:rPr lang="en"/>
              <a:t>BIRDING - CHARACTERISTIC - CALLS, SOUND  </a:t>
            </a:r>
            <a:endParaRPr/>
          </a:p>
        </p:txBody>
      </p:sp>
      <p:sp>
        <p:nvSpPr>
          <p:cNvPr id="306" name="Google Shape;306;p6"/>
          <p:cNvSpPr txBox="1"/>
          <p:nvPr>
            <p:ph idx="1" type="body"/>
          </p:nvPr>
        </p:nvSpPr>
        <p:spPr>
          <a:xfrm>
            <a:off x="1584600" y="2090712"/>
            <a:ext cx="5974800" cy="9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1143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3200">
                <a:solidFill>
                  <a:srgbClr val="7030A0"/>
                </a:solidFill>
              </a:rPr>
              <a:t>SHARES THE CALL OF ONE BIRD</a:t>
            </a:r>
            <a:endParaRPr sz="320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wentieth Century"/>
              <a:buNone/>
            </a:pPr>
            <a:r>
              <a:rPr lang="en"/>
              <a:t>BIRDING - TRACK THE BIRD </a:t>
            </a:r>
            <a:endParaRPr/>
          </a:p>
        </p:txBody>
      </p:sp>
      <p:sp>
        <p:nvSpPr>
          <p:cNvPr id="312" name="Google Shape;312;p7"/>
          <p:cNvSpPr txBox="1"/>
          <p:nvPr>
            <p:ph idx="1" type="body"/>
          </p:nvPr>
        </p:nvSpPr>
        <p:spPr>
          <a:xfrm>
            <a:off x="221825" y="12760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YOU SEE THE BIRD WITH EARS 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TUNE THE EARS TO THE CALLS OF BIRDS BY BEING SILENT, AND PAYING ATTENTION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8"/>
          <p:cNvSpPr txBox="1"/>
          <p:nvPr>
            <p:ph type="title"/>
          </p:nvPr>
        </p:nvSpPr>
        <p:spPr>
          <a:xfrm>
            <a:off x="1683299" y="1710299"/>
            <a:ext cx="6184793" cy="2126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Twentieth Century"/>
              <a:buNone/>
            </a:pPr>
            <a:r>
              <a:rPr b="1" lang="en" sz="5400">
                <a:solidFill>
                  <a:srgbClr val="7030A0"/>
                </a:solidFill>
              </a:rPr>
              <a:t>INDIAN BIRD CALLS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roplet">
  <a:themeElements>
    <a:clrScheme name="Droplet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