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  <p:sldMasterId id="2147483663" r:id="rId2"/>
    <p:sldMasterId id="2147483664" r:id="rId3"/>
    <p:sldMasterId id="2147483683" r:id="rId4"/>
  </p:sldMasterIdLst>
  <p:notesMasterIdLst>
    <p:notesMasterId r:id="rId24"/>
  </p:notesMasterIdLst>
  <p:sldIdLst>
    <p:sldId id="301" r:id="rId5"/>
    <p:sldId id="30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3" r:id="rId17"/>
    <p:sldId id="275" r:id="rId18"/>
    <p:sldId id="276" r:id="rId19"/>
    <p:sldId id="286" r:id="rId20"/>
    <p:sldId id="290" r:id="rId21"/>
    <p:sldId id="294" r:id="rId22"/>
    <p:sldId id="295" r:id="rId23"/>
  </p:sldIdLst>
  <p:sldSz cx="9144000" cy="5143500" type="screen16x9"/>
  <p:notesSz cx="6858000" cy="9144000"/>
  <p:embeddedFontLst>
    <p:embeddedFont>
      <p:font typeface="Epilogue" panose="020B0604020202020204" charset="0"/>
      <p:regular r:id="rId25"/>
      <p:bold r:id="rId26"/>
      <p:italic r:id="rId27"/>
      <p:boldItalic r:id="rId28"/>
    </p:embeddedFont>
    <p:embeddedFont>
      <p:font typeface="Poppins" panose="00000500000000000000" pitchFamily="2" charset="0"/>
      <p:regular r:id="rId29"/>
      <p:bold r:id="rId30"/>
      <p:italic r:id="rId31"/>
      <p:boldItalic r:id="rId32"/>
    </p:embeddedFont>
    <p:embeddedFont>
      <p:font typeface="Poppins SemiBold" panose="00000700000000000000" pitchFamily="2" charset="0"/>
      <p:regular r:id="rId33"/>
      <p:bold r:id="rId34"/>
      <p:italic r:id="rId35"/>
      <p:boldItalic r:id="rId36"/>
    </p:embeddedFont>
    <p:embeddedFont>
      <p:font typeface="Trebuchet MS" panose="020B0603020202020204" pitchFamily="34" charset="0"/>
      <p:regular r:id="rId37"/>
      <p:bold r:id="rId38"/>
      <p:italic r:id="rId39"/>
      <p:boldItalic r:id="rId40"/>
    </p:embeddedFont>
    <p:embeddedFont>
      <p:font typeface="Wingdings 3" panose="05040102010807070707" pitchFamily="18" charset="2"/>
      <p:regular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136" autoAdjust="0"/>
  </p:normalViewPr>
  <p:slideViewPr>
    <p:cSldViewPr snapToGrid="0">
      <p:cViewPr varScale="1">
        <p:scale>
          <a:sx n="69" d="100"/>
          <a:sy n="69" d="100"/>
        </p:scale>
        <p:origin x="1200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7.xml"/><Relationship Id="rId34" Type="http://schemas.openxmlformats.org/officeDocument/2006/relationships/font" Target="fonts/font10.fntdata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7.fntdata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20" Type="http://schemas.openxmlformats.org/officeDocument/2006/relationships/slide" Target="slides/slide16.xml"/><Relationship Id="rId41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MTs shall introduce the objective of the session through examples.</a:t>
            </a:r>
          </a:p>
          <a:p>
            <a:r>
              <a:rPr lang="en-US" dirty="0"/>
              <a:t>MTs shall try to draw the conclusion from the examples that solutions to a project problem can have two type of solution, product or process.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09744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d06a324642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d06a324642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d06a324642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d06a324642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d06a324642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d06a324642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d06a324642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d06a324642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d06a324642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d06a324642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d06a324642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2d06a324642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d06a324642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d06a324642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6fdba4de7c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26fdba4de7c_0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6fef06fed9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26fef06fed9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d06a324642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d06a324642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MTs shall ask the participants to categories the solution as product or process.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MTs shall explain the use of the innovative product.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8ecde26e84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8ecde26e84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d06a324642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d06a324642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MTs shall ask the participants to categories the solution as product or process.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MTs shall explain why the above is a process not a product.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d06a324642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d06a324642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d06a324642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d06a324642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d06a324642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d06a324642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d06a324642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d06a324642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MTs shall introduce different techniques of prototyping by giving examples.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Discussion shall be done on working and non-working prototype.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d06a324642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d06a324642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">
  <p:cSld name="CUSTOM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76200" y="76200"/>
            <a:ext cx="8099100" cy="4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+ Body">
  <p:cSld name="CUSTOM_1_2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4"/>
          <p:cNvSpPr txBox="1">
            <a:spLocks noGrp="1"/>
          </p:cNvSpPr>
          <p:nvPr>
            <p:ph type="title"/>
          </p:nvPr>
        </p:nvSpPr>
        <p:spPr>
          <a:xfrm>
            <a:off x="740100" y="4429500"/>
            <a:ext cx="8099100" cy="4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body" idx="1"/>
          </p:nvPr>
        </p:nvSpPr>
        <p:spPr>
          <a:xfrm>
            <a:off x="740100" y="936900"/>
            <a:ext cx="8099100" cy="341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9210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Epilogue"/>
              <a:buChar char="●"/>
              <a:defRPr sz="1200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marL="914400" lvl="1" indent="-28575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Epilogue"/>
              <a:buChar char="●"/>
              <a:defRPr sz="1100">
                <a:solidFill>
                  <a:schemeClr val="dk2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marL="1371600" lvl="2" indent="-27940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10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marL="1828800" lvl="3" indent="-27940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marL="2286000" lvl="4" indent="-27940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marL="2743200" lvl="5" indent="-27940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marL="3200400" lvl="6" indent="-27940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marL="3657600" lvl="7" indent="-27940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marL="4114800" lvl="8" indent="-27940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">
  <p:cSld name="CUSTOM_1_2_1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5"/>
          <p:cNvSpPr txBox="1">
            <a:spLocks noGrp="1"/>
          </p:cNvSpPr>
          <p:nvPr>
            <p:ph type="title"/>
          </p:nvPr>
        </p:nvSpPr>
        <p:spPr>
          <a:xfrm>
            <a:off x="740100" y="4429500"/>
            <a:ext cx="8099100" cy="4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_1_2_1_1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35757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13214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98468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56972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736450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36144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976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er">
  <p:cSld name="CUSTOM_1_1">
    <p:bg>
      <p:bgPr>
        <a:solidFill>
          <a:schemeClr val="accent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522450" y="2367150"/>
            <a:ext cx="8099100" cy="4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1800"/>
              <a:buFont typeface="Poppins"/>
              <a:buNone/>
              <a:defRPr sz="1800" b="1">
                <a:solidFill>
                  <a:srgbClr val="DAF6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026745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213794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280989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0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0628250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4853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2609304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269935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190596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920816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">
  <p:cSld name="Heading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76200" y="76200"/>
            <a:ext cx="8099100" cy="4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138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">
  <p:cSld name="CUSTOM_1_2_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>
            <a:spLocks noGrp="1"/>
          </p:cNvSpPr>
          <p:nvPr>
            <p:ph type="title"/>
          </p:nvPr>
        </p:nvSpPr>
        <p:spPr>
          <a:xfrm>
            <a:off x="740100" y="4429500"/>
            <a:ext cx="8099100" cy="4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829F5-9766-420F-A3AB-66EDF8A4D2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964C-99C2-4E15-83B9-B7F54E309C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1811C9-A5A9-445E-83A2-020468A01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2E3-7A9E-4185-86F2-D0783A2D8BF9}" type="datetimeFigureOut">
              <a:rPr lang="en-IN" smtClean="0"/>
              <a:t>22-06-2024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B2224-BEC3-4DB6-A909-E91A97CA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9F958-3C6F-42BC-A562-EA3415B57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D1E1-8002-40AD-B051-048AB10E65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4678026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4E411-27ED-40E9-B2E1-95E26A2BE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ACA3A-A09B-4EBC-AD07-602B7EF49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CF380-CC9B-4685-B56C-D0BD3D91A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2E3-7A9E-4185-86F2-D0783A2D8BF9}" type="datetimeFigureOut">
              <a:rPr lang="en-IN" smtClean="0"/>
              <a:t>22-06-2024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1561E-278E-410F-9F95-D505C2882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AE9B9-F839-4D1C-A883-57BF3A023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D1E1-8002-40AD-B051-048AB10E65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8027061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A3B1C-D66E-4E4B-A914-AAD0C0697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58B666-2C2B-4815-8262-4A8221927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26D0B-999C-4591-9F44-A4CD37852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2E3-7A9E-4185-86F2-D0783A2D8BF9}" type="datetimeFigureOut">
              <a:rPr lang="en-IN" smtClean="0"/>
              <a:t>22-06-2024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F3E2F-1606-40FB-9EDE-634B3E0F9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458FAC-C58E-43FA-9697-38A5D1613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D1E1-8002-40AD-B051-048AB10E65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9321133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0A7AD-0B1B-4217-A5A8-70CCF6AE6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D6535-1CDD-4819-B94A-70E53EC897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E543B6-B6D6-437A-8B5F-0936F2F73D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BCE722-56E4-4CFA-9F4C-2FE359741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2E3-7A9E-4185-86F2-D0783A2D8BF9}" type="datetimeFigureOut">
              <a:rPr lang="en-IN" smtClean="0"/>
              <a:t>22-06-2024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CFC763-15D8-442A-A3D4-3092264E0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C9F924-4A95-486D-86CF-35EFAF5FF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D1E1-8002-40AD-B051-048AB10E65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3895854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C4C5B-4193-486E-ABF9-2DC1F83D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9F016C-91C5-49ED-8319-E2BF283EB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062131-BAC1-4F12-B8C4-2D77B47460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CA4170-28E2-4170-9003-522ADC3593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603AD4-F7BF-4324-B544-F71F0DA1A3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592AE1-A64F-4B1E-9EAE-1AF52B5D9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2E3-7A9E-4185-86F2-D0783A2D8BF9}" type="datetimeFigureOut">
              <a:rPr lang="en-IN" smtClean="0"/>
              <a:t>22-06-2024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55295B-8A81-4EDF-862E-7E24978F7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D50B40-B1CF-4099-BEBD-2B61D16F8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D1E1-8002-40AD-B051-048AB10E65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1855688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E4BE4-3C13-423B-A28A-CDF2833C4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BA7EC3-7C03-4735-BF7C-C3768FB4E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2E3-7A9E-4185-86F2-D0783A2D8BF9}" type="datetimeFigureOut">
              <a:rPr lang="en-IN" smtClean="0"/>
              <a:t>22-06-2024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DA9696-3E33-4CA9-9AD8-97D4DB795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835077-C722-4F5B-B615-2F49E2EB9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D1E1-8002-40AD-B051-048AB10E65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1227354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CD65CF-7C61-47FD-B714-9B4D7C594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2E3-7A9E-4185-86F2-D0783A2D8BF9}" type="datetimeFigureOut">
              <a:rPr lang="en-IN" smtClean="0"/>
              <a:t>22-06-2024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DF899E-2132-4D0B-9438-119D2DF37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FE97EE-5AFD-4DAC-B30D-983116B80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D1E1-8002-40AD-B051-048AB10E65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87829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23253-5250-4F02-A7B5-C70E5A8D2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09019-B037-4905-AFBE-2444EFA7D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64C0F2-F172-4F84-858C-9D5520831D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65F5C3-D6E3-416E-851C-D83ADDA17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2E3-7A9E-4185-86F2-D0783A2D8BF9}" type="datetimeFigureOut">
              <a:rPr lang="en-IN" smtClean="0"/>
              <a:t>22-06-2024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FF500-DDBC-4D82-B855-E5F38AA53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70C713-6CC7-4738-BC18-9A490BA2E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D1E1-8002-40AD-B051-048AB10E65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8705289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565BC-0237-4DA9-999C-677B83B7B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DEDD8E-1FD1-429D-935B-B9A6168B40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164D8B-49FA-4B67-8DFF-D34EF33584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EB344F-9015-484F-BF0E-D34F320A4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2E3-7A9E-4185-86F2-D0783A2D8BF9}" type="datetimeFigureOut">
              <a:rPr lang="en-IN" smtClean="0"/>
              <a:t>22-06-2024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911B0A-3FD2-497D-B356-F54F4087A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1C523D-6AA8-4A8D-B5EC-A7EF52E72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D1E1-8002-40AD-B051-048AB10E65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9195720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D69BF-24E6-4DF5-BC34-6CFCD5CB1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809094-6896-40BB-B8AB-D3782F6922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6BE992-0537-4E86-A954-A4992097B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2E3-7A9E-4185-86F2-D0783A2D8BF9}" type="datetimeFigureOut">
              <a:rPr lang="en-IN" smtClean="0"/>
              <a:t>22-06-2024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EDDA0-3201-47DE-9DD0-18DC4748D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2586D2-2512-449E-8722-062137ED6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D1E1-8002-40AD-B051-048AB10E65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16264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_1_2_1_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747F6D-B195-46FD-9FDD-F0E807BD6A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536BD8-2248-4E11-9046-214834778E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0CCC8F-4AA2-441D-A3A8-6D7D028B4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0C2E3-7A9E-4185-86F2-D0783A2D8BF9}" type="datetimeFigureOut">
              <a:rPr lang="en-IN" smtClean="0"/>
              <a:t>22-06-2024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17FB9-2EEA-4CB0-9FDF-4193BB8DA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34603-3FD6-4893-B8B5-EA7A83275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D1E1-8002-40AD-B051-048AB10E65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5447715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er">
  <p:cSld name="Breaker">
    <p:bg>
      <p:bgPr>
        <a:solidFill>
          <a:schemeClr val="accent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522450" y="2367150"/>
            <a:ext cx="8099100" cy="4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1800"/>
              <a:buFont typeface="Poppins"/>
              <a:buNone/>
              <a:defRPr sz="1800" b="1">
                <a:solidFill>
                  <a:srgbClr val="DAF6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0832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 + Body">
  <p:cSld name="Heading +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6200" y="76200"/>
            <a:ext cx="8099100" cy="4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body" idx="1"/>
          </p:nvPr>
        </p:nvSpPr>
        <p:spPr>
          <a:xfrm>
            <a:off x="76200" y="561600"/>
            <a:ext cx="8099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2921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Epilogue"/>
              <a:buChar char="●"/>
              <a:defRPr sz="1200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marL="914400" lvl="1" indent="-2857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Epilogue"/>
              <a:buChar char="●"/>
              <a:defRPr sz="1100">
                <a:solidFill>
                  <a:schemeClr val="dk2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marL="1371600" lvl="2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10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marL="1828800" lvl="3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marL="2286000" lvl="4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marL="2743200" lvl="5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marL="3200400" lvl="6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marL="3657600" lvl="7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marL="4114800" lvl="8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2613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CUSTOM_2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>
            <a:spLocks noGrp="1"/>
          </p:cNvSpPr>
          <p:nvPr>
            <p:ph type="title"/>
          </p:nvPr>
        </p:nvSpPr>
        <p:spPr>
          <a:xfrm>
            <a:off x="522450" y="3734425"/>
            <a:ext cx="8099100" cy="4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ppins"/>
              <a:buNone/>
              <a:defRPr sz="24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ppins"/>
              <a:buNone/>
              <a:defRPr sz="24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ppins"/>
              <a:buNone/>
              <a:defRPr sz="24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ppins"/>
              <a:buNone/>
              <a:defRPr sz="24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ppins"/>
              <a:buNone/>
              <a:defRPr sz="24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ppins"/>
              <a:buNone/>
              <a:defRPr sz="24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ppins"/>
              <a:buNone/>
              <a:defRPr sz="24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ppins"/>
              <a:buNone/>
              <a:defRPr sz="24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subTitle" idx="1"/>
          </p:nvPr>
        </p:nvSpPr>
        <p:spPr>
          <a:xfrm>
            <a:off x="522450" y="4296025"/>
            <a:ext cx="8099100" cy="4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Poppins"/>
              <a:buNone/>
              <a:defRPr sz="1400">
                <a:solidFill>
                  <a:schemeClr val="accent1"/>
                </a:solidFill>
                <a:highlight>
                  <a:srgbClr val="DAF6FF"/>
                </a:highlight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Poppins"/>
              <a:buNone/>
              <a:defRPr sz="1400">
                <a:solidFill>
                  <a:schemeClr val="accent1"/>
                </a:solidFill>
                <a:highlight>
                  <a:srgbClr val="DAF6FF"/>
                </a:highlight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Poppins"/>
              <a:buNone/>
              <a:defRPr sz="1400">
                <a:solidFill>
                  <a:schemeClr val="accent1"/>
                </a:solidFill>
                <a:highlight>
                  <a:srgbClr val="DAF6FF"/>
                </a:highlight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Poppins"/>
              <a:buNone/>
              <a:defRPr sz="1400">
                <a:solidFill>
                  <a:schemeClr val="accent1"/>
                </a:solidFill>
                <a:highlight>
                  <a:srgbClr val="DAF6FF"/>
                </a:highlight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Poppins"/>
              <a:buNone/>
              <a:defRPr sz="1400">
                <a:solidFill>
                  <a:schemeClr val="accent1"/>
                </a:solidFill>
                <a:highlight>
                  <a:srgbClr val="DAF6FF"/>
                </a:highlight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Poppins"/>
              <a:buNone/>
              <a:defRPr sz="1400">
                <a:solidFill>
                  <a:schemeClr val="accent1"/>
                </a:solidFill>
                <a:highlight>
                  <a:srgbClr val="DAF6FF"/>
                </a:highlight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Poppins"/>
              <a:buNone/>
              <a:defRPr sz="1400">
                <a:solidFill>
                  <a:schemeClr val="accent1"/>
                </a:solidFill>
                <a:highlight>
                  <a:srgbClr val="DAF6FF"/>
                </a:highlight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Poppins"/>
              <a:buNone/>
              <a:defRPr sz="1400">
                <a:solidFill>
                  <a:schemeClr val="accent1"/>
                </a:solidFill>
                <a:highlight>
                  <a:srgbClr val="DAF6FF"/>
                </a:highlight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Poppins"/>
              <a:buNone/>
              <a:defRPr sz="1400">
                <a:solidFill>
                  <a:schemeClr val="accent1"/>
                </a:solidFill>
                <a:highlight>
                  <a:srgbClr val="DAF6FF"/>
                </a:highlight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31" name="Google Shape;31;p10"/>
          <p:cNvSpPr>
            <a:spLocks noGrp="1"/>
          </p:cNvSpPr>
          <p:nvPr>
            <p:ph type="pic" idx="2"/>
          </p:nvPr>
        </p:nvSpPr>
        <p:spPr>
          <a:xfrm>
            <a:off x="3402000" y="735400"/>
            <a:ext cx="2340000" cy="2340000"/>
          </a:xfrm>
          <a:prstGeom prst="roundRect">
            <a:avLst>
              <a:gd name="adj" fmla="val 4494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 + Body">
  <p:cSld name="CUSTOM_3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76200" y="76200"/>
            <a:ext cx="8099100" cy="4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body" idx="1"/>
          </p:nvPr>
        </p:nvSpPr>
        <p:spPr>
          <a:xfrm>
            <a:off x="76200" y="561600"/>
            <a:ext cx="8099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2921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Epilogue"/>
              <a:buChar char="●"/>
              <a:defRPr sz="1200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marL="914400" lvl="1" indent="-2857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Epilogue"/>
              <a:buChar char="●"/>
              <a:defRPr sz="1100">
                <a:solidFill>
                  <a:schemeClr val="dk2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marL="1371600" lvl="2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10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marL="1828800" lvl="3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marL="2286000" lvl="4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marL="2743200" lvl="5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marL="3200400" lvl="6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marL="3657600" lvl="7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marL="4114800" lvl="8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ing">
  <p:cSld name="CUSTOM_1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 txBox="1">
            <a:spLocks noGrp="1"/>
          </p:cNvSpPr>
          <p:nvPr>
            <p:ph type="title"/>
          </p:nvPr>
        </p:nvSpPr>
        <p:spPr>
          <a:xfrm>
            <a:off x="76200" y="76200"/>
            <a:ext cx="8099100" cy="4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er">
  <p:cSld name="CUSTOM_1_1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3"/>
          <p:cNvSpPr txBox="1">
            <a:spLocks noGrp="1"/>
          </p:cNvSpPr>
          <p:nvPr>
            <p:ph type="title"/>
          </p:nvPr>
        </p:nvSpPr>
        <p:spPr>
          <a:xfrm>
            <a:off x="522450" y="2367150"/>
            <a:ext cx="8099100" cy="4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1800"/>
              <a:buFont typeface="Poppins"/>
              <a:buNone/>
              <a:defRPr sz="1800" b="1">
                <a:solidFill>
                  <a:srgbClr val="DAF6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6200" y="7620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6200" y="561600"/>
            <a:ext cx="80991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2921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Epilogue"/>
              <a:buChar char="●"/>
              <a:defRPr sz="1200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marL="914400" lvl="1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Epilogue"/>
              <a:buChar char="●"/>
              <a:defRPr sz="1100">
                <a:solidFill>
                  <a:schemeClr val="dk2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marL="1371600" lvl="2" indent="-279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10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marL="1828800" lvl="3" indent="-279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marL="2286000" lvl="4" indent="-279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marL="2743200" lvl="5" indent="-279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marL="3200400" lvl="6" indent="-279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marL="3657600" lvl="7" indent="-279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marL="4114800" lvl="8" indent="-279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4" r:id="rId4"/>
    <p:sldLayoutId id="214748368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76200" y="7620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1"/>
          </p:nvPr>
        </p:nvSpPr>
        <p:spPr>
          <a:xfrm>
            <a:off x="76200" y="561600"/>
            <a:ext cx="80991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2921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Epilogue"/>
              <a:buChar char="●"/>
              <a:defRPr sz="1200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marL="914400" lvl="1" indent="-2857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Epilogue"/>
              <a:buChar char="●"/>
              <a:defRPr sz="1100">
                <a:solidFill>
                  <a:schemeClr val="dk2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marL="1371600" lvl="2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10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marL="1828800" lvl="3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marL="2286000" lvl="4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marL="2743200" lvl="5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marL="3200400" lvl="6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marL="3657600" lvl="7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marL="4114800" lvl="8" indent="-279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109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052FD3-7205-4212-938C-061D6BC94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2B3B26-199B-49C6-B6F2-A48CD2C9B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C75CDB-080A-4A5F-B8CD-A5662E38EB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0C2E3-7A9E-4185-86F2-D0783A2D8BF9}" type="datetimeFigureOut">
              <a:rPr lang="en-IN" smtClean="0"/>
              <a:t>22-06-2024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2C8B9-6D36-4410-B8AD-B5124CDA3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6DB23A-3221-4730-9B8E-50342A35A8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3D1E1-8002-40AD-B051-048AB10E65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8360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0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16.png"/><Relationship Id="rId4" Type="http://schemas.openxmlformats.org/officeDocument/2006/relationships/image" Target="../media/image21.pn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BAE7D9-FFF4-4612-8C90-F48D47F2D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4551"/>
            <a:ext cx="9154632" cy="101009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06E69E1-F1DA-40AB-B53E-B6BB33732263}"/>
              </a:ext>
            </a:extLst>
          </p:cNvPr>
          <p:cNvSpPr/>
          <p:nvPr/>
        </p:nvSpPr>
        <p:spPr>
          <a:xfrm>
            <a:off x="0" y="1254644"/>
            <a:ext cx="9144000" cy="2123658"/>
          </a:xfrm>
          <a:prstGeom prst="rect">
            <a:avLst/>
          </a:prstGeom>
          <a:solidFill>
            <a:srgbClr val="6600FF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Workshop of Master Trainers</a:t>
            </a:r>
          </a:p>
          <a:p>
            <a:pPr algn="ctr"/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</a:t>
            </a:r>
          </a:p>
          <a:p>
            <a:pPr algn="ctr"/>
            <a:r>
              <a:rPr lang="en-US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‘JIGYANSA’</a:t>
            </a:r>
            <a:endParaRPr lang="en-US" sz="5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2C7B2F-0F27-45D7-BD46-A3929B91FF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62"/>
          <a:stretch/>
        </p:blipFill>
        <p:spPr>
          <a:xfrm>
            <a:off x="0" y="3378302"/>
            <a:ext cx="9144000" cy="135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142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9"/>
          <p:cNvPicPr preferRelativeResize="0"/>
          <p:nvPr/>
        </p:nvPicPr>
        <p:blipFill rotWithShape="1">
          <a:blip r:embed="rId3">
            <a:alphaModFix/>
          </a:blip>
          <a:srcRect l="7902" t="25975" r="8736" b="2840"/>
          <a:stretch/>
        </p:blipFill>
        <p:spPr>
          <a:xfrm>
            <a:off x="257775" y="1409175"/>
            <a:ext cx="6268027" cy="30110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9"/>
          <p:cNvSpPr txBox="1">
            <a:spLocks noGrp="1"/>
          </p:cNvSpPr>
          <p:nvPr>
            <p:ph type="title" idx="4294967295"/>
          </p:nvPr>
        </p:nvSpPr>
        <p:spPr>
          <a:xfrm>
            <a:off x="76200" y="76200"/>
            <a:ext cx="8511900" cy="7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Discuss :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Can you think of what kind prototype is best for each of these? Why?</a:t>
            </a:r>
            <a:endParaRPr/>
          </a:p>
        </p:txBody>
      </p:sp>
      <p:sp>
        <p:nvSpPr>
          <p:cNvPr id="126" name="Google Shape;126;p29"/>
          <p:cNvSpPr/>
          <p:nvPr/>
        </p:nvSpPr>
        <p:spPr>
          <a:xfrm>
            <a:off x="6783800" y="1209975"/>
            <a:ext cx="2085600" cy="3488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0" tIns="7200" rIns="91425" bIns="91425" anchor="ctr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Epilogue"/>
              <a:buChar char="●"/>
            </a:pPr>
            <a:r>
              <a:rPr lang="en-GB">
                <a:latin typeface="Epilogue"/>
                <a:ea typeface="Epilogue"/>
                <a:cs typeface="Epilogue"/>
                <a:sym typeface="Epilogue"/>
              </a:rPr>
              <a:t>Working Prototype</a:t>
            </a: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Epilogue"/>
              <a:buChar char="●"/>
            </a:pPr>
            <a:r>
              <a:rPr lang="en-GB">
                <a:latin typeface="Epilogue"/>
                <a:ea typeface="Epilogue"/>
                <a:cs typeface="Epilogue"/>
                <a:sym typeface="Epilogue"/>
              </a:rPr>
              <a:t>Non Working Prototype</a:t>
            </a: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Epilogue"/>
              <a:buChar char="●"/>
            </a:pPr>
            <a:r>
              <a:rPr lang="en-GB">
                <a:latin typeface="Epilogue"/>
                <a:ea typeface="Epilogue"/>
                <a:cs typeface="Epilogue"/>
                <a:sym typeface="Epilogue"/>
              </a:rPr>
              <a:t>Sketch Prototype</a:t>
            </a: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Epilogue"/>
              <a:buChar char="●"/>
            </a:pPr>
            <a:r>
              <a:rPr lang="en-GB">
                <a:latin typeface="Epilogue"/>
                <a:ea typeface="Epilogue"/>
                <a:cs typeface="Epilogue"/>
                <a:sym typeface="Epilogue"/>
              </a:rPr>
              <a:t>Storyboarding</a:t>
            </a: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Epilogue"/>
              <a:ea typeface="Epilogue"/>
              <a:cs typeface="Epilogue"/>
              <a:sym typeface="Epilogu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30"/>
          <p:cNvPicPr preferRelativeResize="0"/>
          <p:nvPr/>
        </p:nvPicPr>
        <p:blipFill rotWithShape="1">
          <a:blip r:embed="rId3">
            <a:alphaModFix/>
          </a:blip>
          <a:srcRect l="13621" t="22582" r="15692"/>
          <a:stretch/>
        </p:blipFill>
        <p:spPr>
          <a:xfrm>
            <a:off x="257750" y="1116250"/>
            <a:ext cx="6080827" cy="374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30"/>
          <p:cNvSpPr txBox="1">
            <a:spLocks noGrp="1"/>
          </p:cNvSpPr>
          <p:nvPr>
            <p:ph type="title" idx="4294967295"/>
          </p:nvPr>
        </p:nvSpPr>
        <p:spPr>
          <a:xfrm>
            <a:off x="76200" y="76200"/>
            <a:ext cx="8511900" cy="7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Discuss :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Can you think of what kind prototype is best for each of these? Why?</a:t>
            </a:r>
            <a:endParaRPr/>
          </a:p>
        </p:txBody>
      </p:sp>
      <p:sp>
        <p:nvSpPr>
          <p:cNvPr id="133" name="Google Shape;133;p30"/>
          <p:cNvSpPr/>
          <p:nvPr/>
        </p:nvSpPr>
        <p:spPr>
          <a:xfrm>
            <a:off x="6783800" y="1209975"/>
            <a:ext cx="2085600" cy="3488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0" tIns="7200" rIns="91425" bIns="91425" anchor="ctr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Epilogue"/>
              <a:buChar char="●"/>
            </a:pPr>
            <a:r>
              <a:rPr lang="en-GB">
                <a:latin typeface="Epilogue"/>
                <a:ea typeface="Epilogue"/>
                <a:cs typeface="Epilogue"/>
                <a:sym typeface="Epilogue"/>
              </a:rPr>
              <a:t>Working Prototype</a:t>
            </a: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Epilogue"/>
              <a:buChar char="●"/>
            </a:pPr>
            <a:r>
              <a:rPr lang="en-GB">
                <a:latin typeface="Epilogue"/>
                <a:ea typeface="Epilogue"/>
                <a:cs typeface="Epilogue"/>
                <a:sym typeface="Epilogue"/>
              </a:rPr>
              <a:t>Non Working Prototype</a:t>
            </a: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Epilogue"/>
              <a:buChar char="●"/>
            </a:pPr>
            <a:r>
              <a:rPr lang="en-GB">
                <a:latin typeface="Epilogue"/>
                <a:ea typeface="Epilogue"/>
                <a:cs typeface="Epilogue"/>
                <a:sym typeface="Epilogue"/>
              </a:rPr>
              <a:t>Sketch Prototype</a:t>
            </a: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Epilogue"/>
              <a:buChar char="●"/>
            </a:pPr>
            <a:r>
              <a:rPr lang="en-GB">
                <a:latin typeface="Epilogue"/>
                <a:ea typeface="Epilogue"/>
                <a:cs typeface="Epilogue"/>
                <a:sym typeface="Epilogue"/>
              </a:rPr>
              <a:t>Storyboarding</a:t>
            </a: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Epilogue"/>
              <a:ea typeface="Epilogue"/>
              <a:cs typeface="Epilogue"/>
              <a:sym typeface="Epilogu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2"/>
          <p:cNvSpPr txBox="1">
            <a:spLocks noGrp="1"/>
          </p:cNvSpPr>
          <p:nvPr>
            <p:ph type="title"/>
          </p:nvPr>
        </p:nvSpPr>
        <p:spPr>
          <a:xfrm>
            <a:off x="76200" y="76200"/>
            <a:ext cx="80991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Instructions </a:t>
            </a:r>
            <a:endParaRPr/>
          </a:p>
        </p:txBody>
      </p:sp>
      <p:sp>
        <p:nvSpPr>
          <p:cNvPr id="160" name="Google Shape;160;p32"/>
          <p:cNvSpPr/>
          <p:nvPr/>
        </p:nvSpPr>
        <p:spPr>
          <a:xfrm>
            <a:off x="856325" y="1446963"/>
            <a:ext cx="2026800" cy="2190900"/>
          </a:xfrm>
          <a:prstGeom prst="roundRect">
            <a:avLst>
              <a:gd name="adj" fmla="val 16667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latin typeface="Epilogue"/>
                <a:ea typeface="Epilogue"/>
                <a:cs typeface="Epilogue"/>
                <a:sym typeface="Epilogue"/>
              </a:rPr>
              <a:t>STEP 1 :</a:t>
            </a:r>
            <a:endParaRPr sz="1200" b="1">
              <a:latin typeface="Epilogue"/>
              <a:ea typeface="Epilogue"/>
              <a:cs typeface="Epilogue"/>
              <a:sym typeface="Epilog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Epilogue"/>
              <a:ea typeface="Epilogue"/>
              <a:cs typeface="Epilogue"/>
              <a:sym typeface="Epilog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Epilogue"/>
                <a:ea typeface="Epilogue"/>
                <a:cs typeface="Epilogue"/>
                <a:sym typeface="Epilogue"/>
              </a:rPr>
              <a:t>Pick up the Lesson plans of the Unit that has been assigned to your team. </a:t>
            </a:r>
            <a:endParaRPr sz="1200">
              <a:latin typeface="Epilogue"/>
              <a:ea typeface="Epilogue"/>
              <a:cs typeface="Epilogue"/>
              <a:sym typeface="Epilogue"/>
            </a:endParaRPr>
          </a:p>
        </p:txBody>
      </p:sp>
      <p:sp>
        <p:nvSpPr>
          <p:cNvPr id="161" name="Google Shape;161;p32"/>
          <p:cNvSpPr/>
          <p:nvPr/>
        </p:nvSpPr>
        <p:spPr>
          <a:xfrm>
            <a:off x="3558600" y="1446963"/>
            <a:ext cx="2026800" cy="2190900"/>
          </a:xfrm>
          <a:prstGeom prst="roundRect">
            <a:avLst>
              <a:gd name="adj" fmla="val 16667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latin typeface="Epilogue"/>
                <a:ea typeface="Epilogue"/>
                <a:cs typeface="Epilogue"/>
                <a:sym typeface="Epilogue"/>
              </a:rPr>
              <a:t>STEP 2: </a:t>
            </a:r>
            <a:endParaRPr sz="1200" b="1">
              <a:latin typeface="Epilogue"/>
              <a:ea typeface="Epilogue"/>
              <a:cs typeface="Epilogue"/>
              <a:sym typeface="Epilog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Epilogue"/>
              <a:ea typeface="Epilogue"/>
              <a:cs typeface="Epilogue"/>
              <a:sym typeface="Epilog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Epilogue"/>
                <a:ea typeface="Epilogue"/>
                <a:cs typeface="Epilogue"/>
                <a:sym typeface="Epilogue"/>
              </a:rPr>
              <a:t>As a team, go through the 3 lesson plans  in that Unit and the 2 problems given at the end of each Session Plan</a:t>
            </a:r>
            <a:endParaRPr sz="1200">
              <a:latin typeface="Epilogue"/>
              <a:ea typeface="Epilogue"/>
              <a:cs typeface="Epilogue"/>
              <a:sym typeface="Epilogue"/>
            </a:endParaRPr>
          </a:p>
        </p:txBody>
      </p:sp>
      <p:sp>
        <p:nvSpPr>
          <p:cNvPr id="162" name="Google Shape;162;p32"/>
          <p:cNvSpPr/>
          <p:nvPr/>
        </p:nvSpPr>
        <p:spPr>
          <a:xfrm>
            <a:off x="6260875" y="1505638"/>
            <a:ext cx="2026800" cy="2190900"/>
          </a:xfrm>
          <a:prstGeom prst="roundRect">
            <a:avLst>
              <a:gd name="adj" fmla="val 16667"/>
            </a:avLst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latin typeface="Epilogue"/>
                <a:ea typeface="Epilogue"/>
                <a:cs typeface="Epilogue"/>
                <a:sym typeface="Epilogue"/>
              </a:rPr>
              <a:t>STEP 3 :</a:t>
            </a:r>
            <a:endParaRPr sz="1200" b="1">
              <a:latin typeface="Epilogue"/>
              <a:ea typeface="Epilogue"/>
              <a:cs typeface="Epilogue"/>
              <a:sym typeface="Epilog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Epilogue"/>
              <a:ea typeface="Epilogue"/>
              <a:cs typeface="Epilogue"/>
              <a:sym typeface="Epilog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Epilogue"/>
                <a:ea typeface="Epilogue"/>
                <a:cs typeface="Epilogue"/>
                <a:sym typeface="Epilogue"/>
              </a:rPr>
              <a:t>Pick one of the problems to work on. </a:t>
            </a:r>
            <a:endParaRPr sz="1200">
              <a:latin typeface="Epilogue"/>
              <a:ea typeface="Epilogue"/>
              <a:cs typeface="Epilogue"/>
              <a:sym typeface="Epilogu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33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47"/>
          <p:cNvPicPr preferRelativeResize="0"/>
          <p:nvPr/>
        </p:nvPicPr>
        <p:blipFill rotWithShape="1">
          <a:blip r:embed="rId3">
            <a:alphaModFix/>
          </a:blip>
          <a:srcRect t="20369"/>
          <a:stretch/>
        </p:blipFill>
        <p:spPr>
          <a:xfrm>
            <a:off x="146950" y="1092825"/>
            <a:ext cx="8850100" cy="3974474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47"/>
          <p:cNvSpPr txBox="1">
            <a:spLocks noGrp="1"/>
          </p:cNvSpPr>
          <p:nvPr>
            <p:ph type="title"/>
          </p:nvPr>
        </p:nvSpPr>
        <p:spPr>
          <a:xfrm>
            <a:off x="146950" y="263675"/>
            <a:ext cx="8099100" cy="55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D77E5E"/>
                </a:solidFill>
              </a:rPr>
              <a:t>Types of Prototypes</a:t>
            </a:r>
            <a:endParaRPr>
              <a:solidFill>
                <a:srgbClr val="D77E5E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1"/>
          <p:cNvSpPr txBox="1">
            <a:spLocks noGrp="1"/>
          </p:cNvSpPr>
          <p:nvPr>
            <p:ph type="title"/>
          </p:nvPr>
        </p:nvSpPr>
        <p:spPr>
          <a:xfrm>
            <a:off x="522450" y="2228685"/>
            <a:ext cx="8099100" cy="7386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/>
              <a:t>Activity : Team Presentations</a:t>
            </a:r>
            <a:endParaRPr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5"/>
          <p:cNvSpPr txBox="1"/>
          <p:nvPr/>
        </p:nvSpPr>
        <p:spPr>
          <a:xfrm>
            <a:off x="76200" y="76200"/>
            <a:ext cx="8099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latin typeface="Poppins"/>
                <a:ea typeface="Poppins"/>
                <a:cs typeface="Poppins"/>
                <a:sym typeface="Poppins"/>
              </a:rPr>
              <a:t>Recall : Jigyansa : What is our Objective?</a:t>
            </a:r>
            <a:endParaRPr sz="18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2" name="Google Shape;312;p55"/>
          <p:cNvSpPr/>
          <p:nvPr/>
        </p:nvSpPr>
        <p:spPr>
          <a:xfrm>
            <a:off x="1404300" y="537900"/>
            <a:ext cx="6435000" cy="107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1425" tIns="51425" rIns="51425" bIns="51425" anchor="ctr" anchorCtr="0">
            <a:noAutofit/>
          </a:bodyPr>
          <a:lstStyle/>
          <a:p>
            <a:pPr marL="342900" marR="2794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To Nurture </a:t>
            </a:r>
            <a:r>
              <a:rPr lang="en-GB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Curiosity </a:t>
            </a:r>
            <a:r>
              <a:rPr lang="en-GB">
                <a:solidFill>
                  <a:srgbClr val="434343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and </a:t>
            </a:r>
            <a:r>
              <a:rPr lang="en-GB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Innovation</a:t>
            </a:r>
            <a:r>
              <a:rPr lang="en-GB">
                <a:solidFill>
                  <a:srgbClr val="434343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through </a:t>
            </a:r>
            <a:r>
              <a:rPr lang="en-GB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Project-Based Learning</a:t>
            </a:r>
            <a:endParaRPr b="1" i="1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3" name="Google Shape;313;p55"/>
          <p:cNvSpPr txBox="1"/>
          <p:nvPr/>
        </p:nvSpPr>
        <p:spPr>
          <a:xfrm>
            <a:off x="3943480" y="2671236"/>
            <a:ext cx="16368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Creativity </a:t>
            </a:r>
            <a:endParaRPr sz="1000" b="1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4" name="Google Shape;314;p55"/>
          <p:cNvSpPr txBox="1"/>
          <p:nvPr/>
        </p:nvSpPr>
        <p:spPr>
          <a:xfrm>
            <a:off x="5891003" y="2671251"/>
            <a:ext cx="18309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Critical Thinking</a:t>
            </a:r>
            <a:endParaRPr sz="1000" b="1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15" name="Google Shape;315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6977" y="2008723"/>
            <a:ext cx="589835" cy="558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57596" y="2008738"/>
            <a:ext cx="589802" cy="558512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55"/>
          <p:cNvSpPr txBox="1"/>
          <p:nvPr/>
        </p:nvSpPr>
        <p:spPr>
          <a:xfrm>
            <a:off x="4068060" y="4198422"/>
            <a:ext cx="14502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Collaboration</a:t>
            </a:r>
            <a:endParaRPr sz="1000" b="1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8" name="Google Shape;318;p55"/>
          <p:cNvSpPr txBox="1"/>
          <p:nvPr/>
        </p:nvSpPr>
        <p:spPr>
          <a:xfrm>
            <a:off x="6033630" y="4198406"/>
            <a:ext cx="16368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Empathy</a:t>
            </a:r>
            <a:endParaRPr sz="1000" b="1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19" name="Google Shape;319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83885" y="3688309"/>
            <a:ext cx="589802" cy="558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5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57129" y="3688309"/>
            <a:ext cx="589802" cy="558512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55"/>
          <p:cNvSpPr txBox="1"/>
          <p:nvPr/>
        </p:nvSpPr>
        <p:spPr>
          <a:xfrm>
            <a:off x="1732211" y="4180081"/>
            <a:ext cx="19668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Problem Solving</a:t>
            </a:r>
            <a:endParaRPr sz="1000" b="1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22" name="Google Shape;322;p5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12890" y="3717446"/>
            <a:ext cx="589802" cy="558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5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19540" y="2008738"/>
            <a:ext cx="776521" cy="735325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55"/>
          <p:cNvSpPr txBox="1"/>
          <p:nvPr/>
        </p:nvSpPr>
        <p:spPr>
          <a:xfrm>
            <a:off x="1802168" y="2671267"/>
            <a:ext cx="18309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Scientific Temper</a:t>
            </a:r>
            <a:endParaRPr sz="1000" b="1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325" name="Google Shape;325;p55"/>
          <p:cNvCxnSpPr/>
          <p:nvPr/>
        </p:nvCxnSpPr>
        <p:spPr>
          <a:xfrm rot="10800000" flipH="1">
            <a:off x="3426375" y="1598625"/>
            <a:ext cx="2736900" cy="318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6" name="Google Shape;326;p55"/>
          <p:cNvSpPr txBox="1"/>
          <p:nvPr/>
        </p:nvSpPr>
        <p:spPr>
          <a:xfrm>
            <a:off x="1941250" y="1614525"/>
            <a:ext cx="1054800" cy="2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Epilogue"/>
              <a:ea typeface="Epilogue"/>
              <a:cs typeface="Epilogue"/>
              <a:sym typeface="Epilogue"/>
            </a:endParaRPr>
          </a:p>
        </p:txBody>
      </p:sp>
      <p:sp>
        <p:nvSpPr>
          <p:cNvPr id="327" name="Google Shape;327;p55"/>
          <p:cNvSpPr txBox="1"/>
          <p:nvPr/>
        </p:nvSpPr>
        <p:spPr>
          <a:xfrm>
            <a:off x="1941250" y="4878300"/>
            <a:ext cx="1054800" cy="2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Epilogue"/>
              <a:ea typeface="Epilogue"/>
              <a:cs typeface="Epilogue"/>
              <a:sym typeface="Epilogue"/>
            </a:endParaRPr>
          </a:p>
        </p:txBody>
      </p:sp>
      <p:cxnSp>
        <p:nvCxnSpPr>
          <p:cNvPr id="328" name="Google Shape;328;p55"/>
          <p:cNvCxnSpPr>
            <a:stCxn id="326" idx="1"/>
            <a:endCxn id="327" idx="1"/>
          </p:cNvCxnSpPr>
          <p:nvPr/>
        </p:nvCxnSpPr>
        <p:spPr>
          <a:xfrm>
            <a:off x="1941250" y="1747125"/>
            <a:ext cx="600" cy="3263700"/>
          </a:xfrm>
          <a:prstGeom prst="bentConnector3">
            <a:avLst>
              <a:gd name="adj1" fmla="val -396875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329" name="Google Shape;329;p55"/>
          <p:cNvSpPr txBox="1"/>
          <p:nvPr/>
        </p:nvSpPr>
        <p:spPr>
          <a:xfrm>
            <a:off x="254575" y="3165825"/>
            <a:ext cx="12339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Focus Skills</a:t>
            </a:r>
            <a:endParaRPr b="1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These skills cannot be taught in isolation</a:t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30" name="Google Shape;330;p5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3313" y="2329400"/>
            <a:ext cx="836425" cy="8364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1" name="Google Shape;331;p55"/>
          <p:cNvCxnSpPr/>
          <p:nvPr/>
        </p:nvCxnSpPr>
        <p:spPr>
          <a:xfrm rot="10800000" flipH="1">
            <a:off x="1746975" y="3439113"/>
            <a:ext cx="5837700" cy="45900"/>
          </a:xfrm>
          <a:prstGeom prst="straightConnector1">
            <a:avLst/>
          </a:prstGeom>
          <a:noFill/>
          <a:ln w="19050" cap="flat" cmpd="sng">
            <a:solidFill>
              <a:srgbClr val="EF0B8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2" name="Google Shape;332;p55"/>
          <p:cNvSpPr txBox="1"/>
          <p:nvPr/>
        </p:nvSpPr>
        <p:spPr>
          <a:xfrm>
            <a:off x="1962450" y="2951125"/>
            <a:ext cx="15063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Ability to look for evidence and logic</a:t>
            </a:r>
            <a:endParaRPr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3" name="Google Shape;333;p55"/>
          <p:cNvSpPr txBox="1"/>
          <p:nvPr/>
        </p:nvSpPr>
        <p:spPr>
          <a:xfrm>
            <a:off x="4145525" y="2951125"/>
            <a:ext cx="15063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Ability to think in new ways</a:t>
            </a:r>
            <a:endParaRPr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4" name="Google Shape;334;p55"/>
          <p:cNvSpPr txBox="1"/>
          <p:nvPr/>
        </p:nvSpPr>
        <p:spPr>
          <a:xfrm>
            <a:off x="6055000" y="2951125"/>
            <a:ext cx="15063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Ability to reason </a:t>
            </a:r>
            <a:endParaRPr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5" name="Google Shape;335;p55"/>
          <p:cNvSpPr txBox="1"/>
          <p:nvPr/>
        </p:nvSpPr>
        <p:spPr>
          <a:xfrm>
            <a:off x="1962450" y="4508375"/>
            <a:ext cx="15063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Ability to identify and give solutions to a problem</a:t>
            </a:r>
            <a:endParaRPr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6" name="Google Shape;336;p55"/>
          <p:cNvSpPr txBox="1"/>
          <p:nvPr/>
        </p:nvSpPr>
        <p:spPr>
          <a:xfrm>
            <a:off x="4145525" y="4508375"/>
            <a:ext cx="15063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Ability to seek help and work together</a:t>
            </a:r>
            <a:endParaRPr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7" name="Google Shape;337;p55"/>
          <p:cNvSpPr txBox="1"/>
          <p:nvPr/>
        </p:nvSpPr>
        <p:spPr>
          <a:xfrm>
            <a:off x="6055000" y="4508375"/>
            <a:ext cx="15063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Ability to understand other perspectives compassionately</a:t>
            </a:r>
            <a:endParaRPr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6"/>
          <p:cNvSpPr txBox="1">
            <a:spLocks noGrp="1"/>
          </p:cNvSpPr>
          <p:nvPr>
            <p:ph type="title" idx="4294967295"/>
          </p:nvPr>
        </p:nvSpPr>
        <p:spPr>
          <a:xfrm>
            <a:off x="76200" y="76200"/>
            <a:ext cx="80991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are the three ingredients?</a:t>
            </a:r>
            <a:endParaRPr/>
          </a:p>
        </p:txBody>
      </p:sp>
      <p:sp>
        <p:nvSpPr>
          <p:cNvPr id="343" name="Google Shape;343;p56"/>
          <p:cNvSpPr txBox="1"/>
          <p:nvPr/>
        </p:nvSpPr>
        <p:spPr>
          <a:xfrm>
            <a:off x="75150" y="744675"/>
            <a:ext cx="5007000" cy="3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dirty="0">
                <a:solidFill>
                  <a:srgbClr val="EF0B81"/>
                </a:solidFill>
                <a:latin typeface="Poppins"/>
                <a:ea typeface="Poppins"/>
                <a:cs typeface="Poppins"/>
                <a:sym typeface="Poppins"/>
              </a:rPr>
              <a:t>Jigyansa  seeks to mix these three ingredients to inculcate the focus skills in students</a:t>
            </a:r>
            <a:endParaRPr sz="1500" dirty="0">
              <a:solidFill>
                <a:srgbClr val="EF0B8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rgbClr val="EF0B8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rgbClr val="EF0B8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Poppins"/>
              <a:buAutoNum type="arabicPeriod"/>
            </a:pPr>
            <a:r>
              <a:rPr lang="en-GB" sz="1500" b="1" dirty="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Knowledge</a:t>
            </a:r>
            <a:endParaRPr sz="1500" b="1" dirty="0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Poppins"/>
              <a:buAutoNum type="arabicPeriod"/>
            </a:pPr>
            <a:r>
              <a:rPr lang="en-GB" sz="1500" b="1" dirty="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Power of examples</a:t>
            </a:r>
            <a:endParaRPr sz="1500" b="1" dirty="0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Poppins"/>
              <a:buAutoNum type="arabicPeriod"/>
            </a:pPr>
            <a:r>
              <a:rPr lang="en-GB" sz="1500" b="1" dirty="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Activity based </a:t>
            </a:r>
            <a:endParaRPr sz="1500" b="1" dirty="0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44" name="Google Shape;344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4550" y="1482300"/>
            <a:ext cx="800400" cy="8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69400" y="2571750"/>
            <a:ext cx="750700" cy="75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44550" y="3611500"/>
            <a:ext cx="800400" cy="8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56"/>
          <p:cNvSpPr txBox="1"/>
          <p:nvPr/>
        </p:nvSpPr>
        <p:spPr>
          <a:xfrm>
            <a:off x="4317055" y="2102113"/>
            <a:ext cx="1377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Critical Thinking</a:t>
            </a:r>
            <a:endParaRPr sz="1000" b="1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48" name="Google Shape;348;p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43247" y="1575850"/>
            <a:ext cx="443650" cy="44365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6"/>
          <p:cNvSpPr txBox="1"/>
          <p:nvPr/>
        </p:nvSpPr>
        <p:spPr>
          <a:xfrm>
            <a:off x="4349475" y="3049700"/>
            <a:ext cx="1231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Creativity </a:t>
            </a:r>
            <a:endParaRPr sz="1000" b="1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50" name="Google Shape;350;p5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43250" y="2523438"/>
            <a:ext cx="443675" cy="443675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56"/>
          <p:cNvSpPr txBox="1"/>
          <p:nvPr/>
        </p:nvSpPr>
        <p:spPr>
          <a:xfrm>
            <a:off x="7728131" y="3146638"/>
            <a:ext cx="147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Problem </a:t>
            </a:r>
            <a:endParaRPr sz="1000" b="1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Solving</a:t>
            </a:r>
            <a:endParaRPr sz="1000" b="1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52" name="Google Shape;352;p5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46100" y="2620388"/>
            <a:ext cx="443650" cy="44365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56"/>
          <p:cNvSpPr txBox="1"/>
          <p:nvPr/>
        </p:nvSpPr>
        <p:spPr>
          <a:xfrm>
            <a:off x="4419684" y="4130775"/>
            <a:ext cx="1090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Collaboration</a:t>
            </a:r>
            <a:endParaRPr sz="1000" b="1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54" name="Google Shape;354;p5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32469" y="3604513"/>
            <a:ext cx="443650" cy="44365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56"/>
          <p:cNvSpPr txBox="1"/>
          <p:nvPr/>
        </p:nvSpPr>
        <p:spPr>
          <a:xfrm>
            <a:off x="6257814" y="3920100"/>
            <a:ext cx="1231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Empathy</a:t>
            </a:r>
            <a:endParaRPr sz="1000" b="1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56" name="Google Shape;356;p5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651591" y="3393850"/>
            <a:ext cx="443650" cy="4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56"/>
          <p:cNvPicPr preferRelativeResize="0"/>
          <p:nvPr/>
        </p:nvPicPr>
        <p:blipFill rotWithShape="1">
          <a:blip r:embed="rId11">
            <a:alphaModFix/>
          </a:blip>
          <a:srcRect l="36077" t="43178" r="58121" b="23730"/>
          <a:stretch/>
        </p:blipFill>
        <p:spPr>
          <a:xfrm>
            <a:off x="5698213" y="1239388"/>
            <a:ext cx="647102" cy="3415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5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581375" y="2190238"/>
            <a:ext cx="584100" cy="58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56"/>
          <p:cNvSpPr txBox="1"/>
          <p:nvPr/>
        </p:nvSpPr>
        <p:spPr>
          <a:xfrm>
            <a:off x="6184927" y="2725313"/>
            <a:ext cx="1377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Scientific </a:t>
            </a:r>
            <a:endParaRPr sz="1000" b="1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Temper</a:t>
            </a:r>
            <a:endParaRPr sz="1000" b="1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60" name="Google Shape;360;p56"/>
          <p:cNvPicPr preferRelativeResize="0"/>
          <p:nvPr/>
        </p:nvPicPr>
        <p:blipFill rotWithShape="1">
          <a:blip r:embed="rId11">
            <a:alphaModFix/>
          </a:blip>
          <a:srcRect l="36077" t="43178" r="58121" b="23730"/>
          <a:stretch/>
        </p:blipFill>
        <p:spPr>
          <a:xfrm>
            <a:off x="7416725" y="1350950"/>
            <a:ext cx="647102" cy="3415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39E4AE-0917-4759-AB01-AB6EC734F9BB}"/>
              </a:ext>
            </a:extLst>
          </p:cNvPr>
          <p:cNvSpPr/>
          <p:nvPr/>
        </p:nvSpPr>
        <p:spPr>
          <a:xfrm>
            <a:off x="1535752" y="1869222"/>
            <a:ext cx="60724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Introduction to Prototyping Techniques</a:t>
            </a:r>
            <a:endParaRPr lang="en-IN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663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075" y="187500"/>
            <a:ext cx="8602123" cy="476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8"/>
          <p:cNvSpPr txBox="1">
            <a:spLocks noGrp="1"/>
          </p:cNvSpPr>
          <p:nvPr>
            <p:ph type="title" idx="4294967295"/>
          </p:nvPr>
        </p:nvSpPr>
        <p:spPr>
          <a:xfrm>
            <a:off x="76200" y="76200"/>
            <a:ext cx="8511900" cy="7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Discuss :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Can you think of what kind prototype is best for each of these? Why?</a:t>
            </a:r>
            <a:endParaRPr/>
          </a:p>
        </p:txBody>
      </p:sp>
      <p:pic>
        <p:nvPicPr>
          <p:cNvPr id="118" name="Google Shape;118;p28"/>
          <p:cNvPicPr preferRelativeResize="0"/>
          <p:nvPr/>
        </p:nvPicPr>
        <p:blipFill rotWithShape="1">
          <a:blip r:embed="rId3">
            <a:alphaModFix/>
          </a:blip>
          <a:srcRect l="16615" t="27912" r="19503"/>
          <a:stretch/>
        </p:blipFill>
        <p:spPr>
          <a:xfrm>
            <a:off x="269500" y="1198275"/>
            <a:ext cx="5494973" cy="348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8"/>
          <p:cNvSpPr/>
          <p:nvPr/>
        </p:nvSpPr>
        <p:spPr>
          <a:xfrm>
            <a:off x="6783800" y="1209975"/>
            <a:ext cx="2085600" cy="3488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0" tIns="7200" rIns="91425" bIns="91425" anchor="ctr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Epilogue"/>
              <a:buChar char="●"/>
            </a:pPr>
            <a:r>
              <a:rPr lang="en-GB">
                <a:latin typeface="Epilogue"/>
                <a:ea typeface="Epilogue"/>
                <a:cs typeface="Epilogue"/>
                <a:sym typeface="Epilogue"/>
              </a:rPr>
              <a:t>Working Prototype</a:t>
            </a: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Epilogue"/>
              <a:buChar char="●"/>
            </a:pPr>
            <a:r>
              <a:rPr lang="en-GB">
                <a:latin typeface="Epilogue"/>
                <a:ea typeface="Epilogue"/>
                <a:cs typeface="Epilogue"/>
                <a:sym typeface="Epilogue"/>
              </a:rPr>
              <a:t>Non Working Prototype</a:t>
            </a: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Epilogue"/>
              <a:buChar char="●"/>
            </a:pPr>
            <a:r>
              <a:rPr lang="en-GB">
                <a:latin typeface="Epilogue"/>
                <a:ea typeface="Epilogue"/>
                <a:cs typeface="Epilogue"/>
                <a:sym typeface="Epilogue"/>
              </a:rPr>
              <a:t>Sketch Prototype</a:t>
            </a: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Epilogue"/>
              <a:buChar char="●"/>
            </a:pPr>
            <a:r>
              <a:rPr lang="en-GB">
                <a:latin typeface="Epilogue"/>
                <a:ea typeface="Epilogue"/>
                <a:cs typeface="Epilogue"/>
                <a:sym typeface="Epilogue"/>
              </a:rPr>
              <a:t>Storyboarding</a:t>
            </a:r>
            <a:endParaRPr>
              <a:latin typeface="Epilogue"/>
              <a:ea typeface="Epilogue"/>
              <a:cs typeface="Epilogue"/>
              <a:sym typeface="Epilogu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Epilogue"/>
              <a:ea typeface="Epilogue"/>
              <a:cs typeface="Epilogue"/>
              <a:sym typeface="Epilog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nqui-lab 2024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00BFFF"/>
      </a:accent1>
      <a:accent2>
        <a:srgbClr val="FFD700"/>
      </a:accent2>
      <a:accent3>
        <a:srgbClr val="C74CE5"/>
      </a:accent3>
      <a:accent4>
        <a:srgbClr val="96DD3C"/>
      </a:accent4>
      <a:accent5>
        <a:srgbClr val="FFA500"/>
      </a:accent5>
      <a:accent6>
        <a:srgbClr val="EF3C23"/>
      </a:accent6>
      <a:hlink>
        <a:srgbClr val="00B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nqui-lab 2024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00BFFF"/>
      </a:accent1>
      <a:accent2>
        <a:srgbClr val="FFD700"/>
      </a:accent2>
      <a:accent3>
        <a:srgbClr val="C74CE5"/>
      </a:accent3>
      <a:accent4>
        <a:srgbClr val="96DD3C"/>
      </a:accent4>
      <a:accent5>
        <a:srgbClr val="FFA500"/>
      </a:accent5>
      <a:accent6>
        <a:srgbClr val="EF3C23"/>
      </a:accent6>
      <a:hlink>
        <a:srgbClr val="00B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375</Words>
  <Application>Microsoft Office PowerPoint</Application>
  <PresentationFormat>On-screen Show (16:9)</PresentationFormat>
  <Paragraphs>91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Wingdings 3</vt:lpstr>
      <vt:lpstr>Calibri Light</vt:lpstr>
      <vt:lpstr>Trebuchet MS</vt:lpstr>
      <vt:lpstr>Calibri</vt:lpstr>
      <vt:lpstr>Arial</vt:lpstr>
      <vt:lpstr>Poppins</vt:lpstr>
      <vt:lpstr>Epilogue</vt:lpstr>
      <vt:lpstr>Poppins SemiBold</vt:lpstr>
      <vt:lpstr>Inqui-lab 2024</vt:lpstr>
      <vt:lpstr>Inqui-lab 2024</vt:lpstr>
      <vt:lpstr>Facet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 :  Can you think of what kind prototype is best for each of these? Why?</vt:lpstr>
      <vt:lpstr>Discuss :  Can you think of what kind prototype is best for each of these? Why?</vt:lpstr>
      <vt:lpstr>Discuss :  Can you think of what kind prototype is best for each of these? Why?</vt:lpstr>
      <vt:lpstr>Instructions </vt:lpstr>
      <vt:lpstr>PowerPoint Presentation</vt:lpstr>
      <vt:lpstr>PowerPoint Presentation</vt:lpstr>
      <vt:lpstr>PowerPoint Presentation</vt:lpstr>
      <vt:lpstr>Types of Prototypes</vt:lpstr>
      <vt:lpstr>Activity : Team Presentations</vt:lpstr>
      <vt:lpstr>PowerPoint Presentation</vt:lpstr>
      <vt:lpstr>What are the three ingredients?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tech@inqui-lab.org</cp:lastModifiedBy>
  <cp:revision>10</cp:revision>
  <dcterms:modified xsi:type="dcterms:W3CDTF">2024-06-22T02:24:58Z</dcterms:modified>
</cp:coreProperties>
</file>