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6" r:id="rId6"/>
    <p:sldId id="260" r:id="rId7"/>
    <p:sldId id="262" r:id="rId8"/>
    <p:sldId id="263" r:id="rId9"/>
    <p:sldId id="261"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576081D7-1DDA-4B8C-8EE4-D3EC9C451EB8}"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6148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7F03B-F8CD-4300-808B-A7D66F7FD54A}" type="datetimeFigureOut">
              <a:rPr lang="en-GB" smtClean="0"/>
              <a:t>21/05/24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6081D7-1DDA-4B8C-8EE4-D3EC9C451EB8}" type="slidenum">
              <a:rPr lang="en-GB" smtClean="0"/>
              <a:t>‹#›</a:t>
            </a:fld>
            <a:endParaRPr lang="en-GB"/>
          </a:p>
        </p:txBody>
      </p:sp>
    </p:spTree>
    <p:extLst>
      <p:ext uri="{BB962C8B-B14F-4D97-AF65-F5344CB8AC3E}">
        <p14:creationId xmlns:p14="http://schemas.microsoft.com/office/powerpoint/2010/main" val="186834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2158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330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spTree>
    <p:extLst>
      <p:ext uri="{BB962C8B-B14F-4D97-AF65-F5344CB8AC3E}">
        <p14:creationId xmlns:p14="http://schemas.microsoft.com/office/powerpoint/2010/main" val="1349310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21040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1239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9232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7249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spTree>
    <p:extLst>
      <p:ext uri="{BB962C8B-B14F-4D97-AF65-F5344CB8AC3E}">
        <p14:creationId xmlns:p14="http://schemas.microsoft.com/office/powerpoint/2010/main" val="71388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F7F03B-F8CD-4300-808B-A7D66F7FD54A}" type="datetimeFigureOut">
              <a:rPr lang="en-GB" smtClean="0"/>
              <a:t>21/05/24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6081D7-1DDA-4B8C-8EE4-D3EC9C451EB8}"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4941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F7F03B-F8CD-4300-808B-A7D66F7FD54A}" type="datetimeFigureOut">
              <a:rPr lang="en-GB" smtClean="0"/>
              <a:t>21/05/24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6081D7-1DDA-4B8C-8EE4-D3EC9C451EB8}" type="slidenum">
              <a:rPr lang="en-GB" smtClean="0"/>
              <a:t>‹#›</a:t>
            </a:fld>
            <a:endParaRPr lang="en-GB"/>
          </a:p>
        </p:txBody>
      </p:sp>
    </p:spTree>
    <p:extLst>
      <p:ext uri="{BB962C8B-B14F-4D97-AF65-F5344CB8AC3E}">
        <p14:creationId xmlns:p14="http://schemas.microsoft.com/office/powerpoint/2010/main" val="403666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F7F03B-F8CD-4300-808B-A7D66F7FD54A}" type="datetimeFigureOut">
              <a:rPr lang="en-GB" smtClean="0"/>
              <a:t>21/05/24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76081D7-1DDA-4B8C-8EE4-D3EC9C451EB8}"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6639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F7F03B-F8CD-4300-808B-A7D66F7FD54A}" type="datetimeFigureOut">
              <a:rPr lang="en-GB" smtClean="0"/>
              <a:t>21/05/24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76081D7-1DDA-4B8C-8EE4-D3EC9C451EB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6187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F7F03B-F8CD-4300-808B-A7D66F7FD54A}" type="datetimeFigureOut">
              <a:rPr lang="en-GB" smtClean="0"/>
              <a:t>21/05/24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76081D7-1DDA-4B8C-8EE4-D3EC9C451EB8}" type="slidenum">
              <a:rPr lang="en-GB" smtClean="0"/>
              <a:t>‹#›</a:t>
            </a:fld>
            <a:endParaRPr lang="en-GB"/>
          </a:p>
        </p:txBody>
      </p:sp>
    </p:spTree>
    <p:extLst>
      <p:ext uri="{BB962C8B-B14F-4D97-AF65-F5344CB8AC3E}">
        <p14:creationId xmlns:p14="http://schemas.microsoft.com/office/powerpoint/2010/main" val="332612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7F03B-F8CD-4300-808B-A7D66F7FD54A}" type="datetimeFigureOut">
              <a:rPr lang="en-GB" smtClean="0"/>
              <a:t>21/05/24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6081D7-1DDA-4B8C-8EE4-D3EC9C451EB8}"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9654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7F03B-F8CD-4300-808B-A7D66F7FD54A}" type="datetimeFigureOut">
              <a:rPr lang="en-GB" smtClean="0"/>
              <a:t>21/05/24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6081D7-1DDA-4B8C-8EE4-D3EC9C451EB8}" type="slidenum">
              <a:rPr lang="en-GB" smtClean="0"/>
              <a:t>‹#›</a:t>
            </a:fld>
            <a:endParaRPr lang="en-GB"/>
          </a:p>
        </p:txBody>
      </p:sp>
    </p:spTree>
    <p:extLst>
      <p:ext uri="{BB962C8B-B14F-4D97-AF65-F5344CB8AC3E}">
        <p14:creationId xmlns:p14="http://schemas.microsoft.com/office/powerpoint/2010/main" val="3568774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2F7F03B-F8CD-4300-808B-A7D66F7FD54A}" type="datetimeFigureOut">
              <a:rPr lang="en-GB" smtClean="0"/>
              <a:t>21/05/24</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76081D7-1DDA-4B8C-8EE4-D3EC9C451EB8}" type="slidenum">
              <a:rPr lang="en-GB" smtClean="0"/>
              <a:t>‹#›</a:t>
            </a:fld>
            <a:endParaRPr lang="en-GB"/>
          </a:p>
        </p:txBody>
      </p:sp>
    </p:spTree>
    <p:extLst>
      <p:ext uri="{BB962C8B-B14F-4D97-AF65-F5344CB8AC3E}">
        <p14:creationId xmlns:p14="http://schemas.microsoft.com/office/powerpoint/2010/main" val="3614833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youtu.be/RBP593s0r1Y"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V7vrX3QMQB4?si=9lN4dWgul13_9zJ2"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40B80-5BA0-CE6E-778D-C23173F9DA24}"/>
              </a:ext>
            </a:extLst>
          </p:cNvPr>
          <p:cNvSpPr>
            <a:spLocks noGrp="1"/>
          </p:cNvSpPr>
          <p:nvPr>
            <p:ph type="ctrTitle"/>
          </p:nvPr>
        </p:nvSpPr>
        <p:spPr>
          <a:xfrm>
            <a:off x="4963661" y="1685071"/>
            <a:ext cx="4768947" cy="1847142"/>
          </a:xfrm>
        </p:spPr>
        <p:txBody>
          <a:bodyPr/>
          <a:lstStyle/>
          <a:p>
            <a:r>
              <a:rPr lang="or-IN" dirty="0"/>
              <a:t>ମୋ ହୃତସ୍ପନ୍ଦନ କିପରି ହୁଏ?</a:t>
            </a:r>
            <a:endParaRPr lang="en-GB" dirty="0"/>
          </a:p>
        </p:txBody>
      </p:sp>
      <p:pic>
        <p:nvPicPr>
          <p:cNvPr id="1026" name="Picture 2" descr="Whatsaap Hearts GIF - Whatsaap Hearts Heart Beating GIFs">
            <a:extLst>
              <a:ext uri="{FF2B5EF4-FFF2-40B4-BE49-F238E27FC236}">
                <a16:creationId xmlns:a16="http://schemas.microsoft.com/office/drawing/2014/main" id="{8887D31F-FED2-8EA8-F637-91CDBFF1C9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013"/>
          <a:stretch/>
        </p:blipFill>
        <p:spPr bwMode="auto">
          <a:xfrm>
            <a:off x="2459392" y="1685071"/>
            <a:ext cx="2968502" cy="36942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Good Morning Good Evening GIF - Good Morning Good Evening Hi GIFs">
            <a:extLst>
              <a:ext uri="{FF2B5EF4-FFF2-40B4-BE49-F238E27FC236}">
                <a16:creationId xmlns:a16="http://schemas.microsoft.com/office/drawing/2014/main" id="{BD4450AE-A8DE-6F1E-F704-DAAC961F26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548"/>
          <a:stretch/>
        </p:blipFill>
        <p:spPr bwMode="auto">
          <a:xfrm>
            <a:off x="6523873" y="3588485"/>
            <a:ext cx="1648521" cy="1743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34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108DB-67CF-4611-50B3-8E24E2B86040}"/>
              </a:ext>
            </a:extLst>
          </p:cNvPr>
          <p:cNvSpPr>
            <a:spLocks noGrp="1"/>
          </p:cNvSpPr>
          <p:nvPr>
            <p:ph type="title"/>
          </p:nvPr>
        </p:nvSpPr>
        <p:spPr/>
        <p:txBody>
          <a:bodyPr>
            <a:normAutofit fontScale="90000"/>
          </a:bodyPr>
          <a:lstStyle/>
          <a:p>
            <a:r>
              <a:rPr lang="or-IN" sz="4400" b="1" dirty="0">
                <a:solidFill>
                  <a:srgbClr val="FF0000"/>
                </a:solidFill>
              </a:rPr>
              <a:t>କାର୍ଯ୍ୟ କଳାପ ୨</a:t>
            </a:r>
            <a:br>
              <a:rPr lang="or-IN" sz="4400" b="1" dirty="0"/>
            </a:br>
            <a:endParaRPr lang="en-GB" dirty="0"/>
          </a:p>
        </p:txBody>
      </p:sp>
      <p:sp>
        <p:nvSpPr>
          <p:cNvPr id="3" name="Content Placeholder 2">
            <a:extLst>
              <a:ext uri="{FF2B5EF4-FFF2-40B4-BE49-F238E27FC236}">
                <a16:creationId xmlns:a16="http://schemas.microsoft.com/office/drawing/2014/main" id="{AF3F803F-C32F-7E11-70F7-DDF0DAB0F231}"/>
              </a:ext>
            </a:extLst>
          </p:cNvPr>
          <p:cNvSpPr>
            <a:spLocks noGrp="1"/>
          </p:cNvSpPr>
          <p:nvPr>
            <p:ph idx="1"/>
          </p:nvPr>
        </p:nvSpPr>
        <p:spPr>
          <a:xfrm>
            <a:off x="1018149" y="2556932"/>
            <a:ext cx="10155701" cy="3318936"/>
          </a:xfrm>
        </p:spPr>
        <p:txBody>
          <a:bodyPr/>
          <a:lstStyle/>
          <a:p>
            <a:pPr marL="0" indent="0">
              <a:lnSpc>
                <a:spcPct val="115000"/>
              </a:lnSpc>
              <a:spcAft>
                <a:spcPts val="800"/>
              </a:spcAft>
              <a:buNone/>
            </a:pPr>
            <a:r>
              <a:rPr lang="or-IN" sz="2800" b="1" kern="100" dirty="0">
                <a:effectLst/>
                <a:latin typeface="Aptos" panose="020B0004020202020204" pitchFamily="34" charset="0"/>
                <a:ea typeface="Times New Roman" panose="02020603050405020304" pitchFamily="18" charset="0"/>
                <a:cs typeface="Kalinga" panose="020B0502040204020203" pitchFamily="34" charset="0"/>
              </a:rPr>
              <a:t>କାର୍ଯ୍ୟ କଳାପ -୨ : ଦୈନନ୍ଦିନ ଅଭ୍ୟାସ ବିଷୟରେ ତୁମ ଆଖପାଖରେ ୧୦ ଜଣ ଲୋକଙ୍କ (ନିଜ ବିଦ୍ୟାଳୟର ଛାତ୍ରଛାତ୍ରୀଙ୍କ ବ୍ୟତୀତ ଉପରେ ନିମ୍ନଲିଖିତ ପ୍ରଶ୍ନଗୁଡ଼ିକର ଉତ୍ତର ଖୋଳ ।</a:t>
            </a:r>
            <a:endParaRPr lang="en-GB" sz="2800" b="1" kern="100" dirty="0">
              <a:effectLst/>
              <a:latin typeface="Aptos" panose="020B0004020202020204" pitchFamily="34" charset="0"/>
              <a:ea typeface="Times New Roman" panose="02020603050405020304" pitchFamily="18" charset="0"/>
              <a:cs typeface="Sendnya"/>
            </a:endParaRPr>
          </a:p>
          <a:p>
            <a:pPr marL="0" indent="0">
              <a:lnSpc>
                <a:spcPct val="115000"/>
              </a:lnSpc>
              <a:spcAft>
                <a:spcPts val="800"/>
              </a:spcAft>
              <a:buNone/>
            </a:pPr>
            <a:r>
              <a:rPr lang="en-GB" sz="2800" b="1" kern="100" dirty="0">
                <a:effectLst/>
                <a:latin typeface="Aptos" panose="020B0004020202020204" pitchFamily="34" charset="0"/>
                <a:ea typeface="Times New Roman" panose="02020603050405020304" pitchFamily="18" charset="0"/>
                <a:cs typeface="Sendnya"/>
              </a:rPr>
              <a:t> </a:t>
            </a:r>
          </a:p>
          <a:p>
            <a:endParaRPr lang="en-GB" dirty="0"/>
          </a:p>
        </p:txBody>
      </p:sp>
    </p:spTree>
    <p:extLst>
      <p:ext uri="{BB962C8B-B14F-4D97-AF65-F5344CB8AC3E}">
        <p14:creationId xmlns:p14="http://schemas.microsoft.com/office/powerpoint/2010/main" val="424740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F30D5E-C4DF-F237-0E11-AD955A753D05}"/>
              </a:ext>
            </a:extLst>
          </p:cNvPr>
          <p:cNvPicPr>
            <a:picLocks noChangeAspect="1"/>
          </p:cNvPicPr>
          <p:nvPr/>
        </p:nvPicPr>
        <p:blipFill rotWithShape="1">
          <a:blip r:embed="rId2">
            <a:extLst>
              <a:ext uri="{28A0092B-C50C-407E-A947-70E740481C1C}">
                <a14:useLocalDpi xmlns:a14="http://schemas.microsoft.com/office/drawing/2010/main" val="0"/>
              </a:ext>
            </a:extLst>
          </a:blip>
          <a:srcRect t="4949" b="5190"/>
          <a:stretch/>
        </p:blipFill>
        <p:spPr>
          <a:xfrm>
            <a:off x="492370" y="661183"/>
            <a:ext cx="11282288" cy="5460698"/>
          </a:xfrm>
          <a:prstGeom prst="rect">
            <a:avLst/>
          </a:prstGeom>
          <a:ln>
            <a:noFill/>
          </a:ln>
          <a:effectLst>
            <a:softEdge rad="112500"/>
          </a:effectLst>
        </p:spPr>
      </p:pic>
    </p:spTree>
    <p:extLst>
      <p:ext uri="{BB962C8B-B14F-4D97-AF65-F5344CB8AC3E}">
        <p14:creationId xmlns:p14="http://schemas.microsoft.com/office/powerpoint/2010/main" val="2477080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1A7E-755A-6DFC-A2F8-18A98EAE1DD5}"/>
              </a:ext>
            </a:extLst>
          </p:cNvPr>
          <p:cNvSpPr>
            <a:spLocks noGrp="1"/>
          </p:cNvSpPr>
          <p:nvPr>
            <p:ph type="title"/>
          </p:nvPr>
        </p:nvSpPr>
        <p:spPr/>
        <p:txBody>
          <a:bodyPr/>
          <a:lstStyle/>
          <a:p>
            <a:r>
              <a:rPr lang="or-IN" b="1" dirty="0">
                <a:solidFill>
                  <a:srgbClr val="FF0000"/>
                </a:solidFill>
              </a:rPr>
              <a:t>ଉଦ୍ଦେଶ୍ୟ</a:t>
            </a:r>
            <a:endParaRPr lang="en-GB" b="1" dirty="0">
              <a:solidFill>
                <a:srgbClr val="FF0000"/>
              </a:solidFill>
            </a:endParaRPr>
          </a:p>
        </p:txBody>
      </p:sp>
      <p:sp>
        <p:nvSpPr>
          <p:cNvPr id="3" name="Content Placeholder 2">
            <a:extLst>
              <a:ext uri="{FF2B5EF4-FFF2-40B4-BE49-F238E27FC236}">
                <a16:creationId xmlns:a16="http://schemas.microsoft.com/office/drawing/2014/main" id="{A461DB70-4549-6E40-42E7-77A0203338B8}"/>
              </a:ext>
            </a:extLst>
          </p:cNvPr>
          <p:cNvSpPr>
            <a:spLocks noGrp="1"/>
          </p:cNvSpPr>
          <p:nvPr>
            <p:ph idx="1"/>
          </p:nvPr>
        </p:nvSpPr>
        <p:spPr/>
        <p:txBody>
          <a:bodyPr>
            <a:normAutofit/>
          </a:bodyPr>
          <a:lstStyle/>
          <a:p>
            <a:pPr marL="0" indent="0">
              <a:buNone/>
            </a:pPr>
            <a:r>
              <a:rPr lang="or-IN" sz="4000" b="1" dirty="0">
                <a:solidFill>
                  <a:srgbClr val="7030A0"/>
                </a:solidFill>
              </a:rPr>
              <a:t>       ଛାତ୍ରଛାତ୍ରୀମାନେ ମନୁଷ୍ୟ ଶରୀରରେ ପରିବହନ ଏବଂ ସଞ୍ଚାଳନ ବ୍ୟବସ୍ଥା ସଂପର୍କିତ ସୁସ୍ଥ ଅଭ୍ୟାସଗୁଡିକୁ ପ୍ରୋତ୍ସାହିତ ତଥା ବଜାୟ ରଖିବା ପାଇଁ ଚିନ୍ତା କରିବେ ଓ ସେ ଅନୁସାରେ କାମ କରିବେ ।</a:t>
            </a:r>
            <a:endParaRPr lang="en-GB" sz="4000" b="1" dirty="0">
              <a:solidFill>
                <a:srgbClr val="7030A0"/>
              </a:solidFill>
            </a:endParaRPr>
          </a:p>
        </p:txBody>
      </p:sp>
    </p:spTree>
    <p:extLst>
      <p:ext uri="{BB962C8B-B14F-4D97-AF65-F5344CB8AC3E}">
        <p14:creationId xmlns:p14="http://schemas.microsoft.com/office/powerpoint/2010/main" val="92835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635B84-6EA6-FA0A-F5D5-BE35D2C6E797}"/>
              </a:ext>
            </a:extLst>
          </p:cNvPr>
          <p:cNvSpPr txBox="1"/>
          <p:nvPr/>
        </p:nvSpPr>
        <p:spPr>
          <a:xfrm>
            <a:off x="699330" y="1997839"/>
            <a:ext cx="10793339" cy="2862322"/>
          </a:xfrm>
          <a:prstGeom prst="rect">
            <a:avLst/>
          </a:prstGeom>
          <a:noFill/>
        </p:spPr>
        <p:txBody>
          <a:bodyPr wrap="none" rtlCol="0">
            <a:spAutoFit/>
          </a:bodyPr>
          <a:lstStyle/>
          <a:p>
            <a:pPr marL="571500" indent="-571500">
              <a:buFont typeface="Arial" panose="020B0604020202020204" pitchFamily="34" charset="0"/>
              <a:buChar char="•"/>
            </a:pPr>
            <a:r>
              <a:rPr lang="or-IN" sz="3600" b="1" dirty="0"/>
              <a:t>ପ୍ରାରମ୍ଭିକ ଶିକ୍ଷଣ କାର୍ଯ୍ୟ:                                 ------ ୫ ମିନିଟ୍</a:t>
            </a:r>
          </a:p>
          <a:p>
            <a:pPr marL="571500" indent="-571500">
              <a:buFont typeface="Arial" panose="020B0604020202020204" pitchFamily="34" charset="0"/>
              <a:buChar char="•"/>
            </a:pPr>
            <a:r>
              <a:rPr lang="or-IN" sz="3600" b="1" dirty="0"/>
              <a:t>ସୋପାନ ୧: ଆସ ଏ ବିଷୟରେ ଆଉ କିଛି ଜାଣିବା ------ ୧୦ ମିନିଟ୍</a:t>
            </a:r>
          </a:p>
          <a:p>
            <a:pPr marL="571500" indent="-571500">
              <a:buFont typeface="Arial" panose="020B0604020202020204" pitchFamily="34" charset="0"/>
              <a:buChar char="•"/>
            </a:pPr>
            <a:r>
              <a:rPr lang="or-IN" sz="3600" b="1" dirty="0"/>
              <a:t>ସୋପାନ୍ ୨: ତୁମେ ଜାଣିଛ କି ?                       ------ ୧୫ ମିନିଟ୍</a:t>
            </a:r>
          </a:p>
          <a:p>
            <a:pPr marL="571500" indent="-571500">
              <a:buFont typeface="Arial" panose="020B0604020202020204" pitchFamily="34" charset="0"/>
              <a:buChar char="•"/>
            </a:pPr>
            <a:r>
              <a:rPr lang="or-IN" sz="3600" b="1" dirty="0"/>
              <a:t>ସୋପାନ ୩: ଆସ ନିଜେ କରିବା                       ------ ୧୦ ମିନିଟ୍</a:t>
            </a:r>
          </a:p>
          <a:p>
            <a:r>
              <a:rPr lang="or-IN" sz="3600" b="1" dirty="0"/>
              <a:t>                    </a:t>
            </a:r>
            <a:r>
              <a:rPr lang="or-IN" sz="3600" b="1" dirty="0">
                <a:solidFill>
                  <a:srgbClr val="FF0000"/>
                </a:solidFill>
              </a:rPr>
              <a:t>ମୋଟ ସମୟ                              </a:t>
            </a:r>
            <a:r>
              <a:rPr lang="or-IN" sz="3600" b="1" dirty="0"/>
              <a:t>------ </a:t>
            </a:r>
            <a:r>
              <a:rPr lang="or-IN" sz="3600" b="1" dirty="0">
                <a:solidFill>
                  <a:srgbClr val="FF0000"/>
                </a:solidFill>
              </a:rPr>
              <a:t>୪୦ ମିନିଟ୍</a:t>
            </a:r>
            <a:endParaRPr lang="en-GB" sz="3600" b="1" dirty="0">
              <a:solidFill>
                <a:srgbClr val="FF0000"/>
              </a:solidFill>
            </a:endParaRPr>
          </a:p>
        </p:txBody>
      </p:sp>
    </p:spTree>
    <p:extLst>
      <p:ext uri="{BB962C8B-B14F-4D97-AF65-F5344CB8AC3E}">
        <p14:creationId xmlns:p14="http://schemas.microsoft.com/office/powerpoint/2010/main" val="2814989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BE75FE-37B6-5EFA-CD4A-0EE9831F78BD}"/>
              </a:ext>
            </a:extLst>
          </p:cNvPr>
          <p:cNvSpPr txBox="1"/>
          <p:nvPr/>
        </p:nvSpPr>
        <p:spPr>
          <a:xfrm>
            <a:off x="8173329" y="4748630"/>
            <a:ext cx="2614818" cy="646331"/>
          </a:xfrm>
          <a:prstGeom prst="rect">
            <a:avLst/>
          </a:prstGeom>
          <a:noFill/>
        </p:spPr>
        <p:txBody>
          <a:bodyPr wrap="none" rtlCol="0">
            <a:spAutoFit/>
          </a:bodyPr>
          <a:lstStyle/>
          <a:p>
            <a:r>
              <a:rPr lang="or-IN" sz="3600" b="1" dirty="0">
                <a:solidFill>
                  <a:srgbClr val="C00000"/>
                </a:solidFill>
              </a:rPr>
              <a:t>ସମୟ: ୫ ମିନିଟ୍</a:t>
            </a:r>
            <a:endParaRPr lang="en-GB" sz="3600" dirty="0">
              <a:solidFill>
                <a:srgbClr val="C00000"/>
              </a:solidFill>
            </a:endParaRPr>
          </a:p>
        </p:txBody>
      </p:sp>
      <p:sp>
        <p:nvSpPr>
          <p:cNvPr id="4" name="TextBox 3">
            <a:extLst>
              <a:ext uri="{FF2B5EF4-FFF2-40B4-BE49-F238E27FC236}">
                <a16:creationId xmlns:a16="http://schemas.microsoft.com/office/drawing/2014/main" id="{0C0A8667-108F-CD37-80EB-1A71D96E7836}"/>
              </a:ext>
            </a:extLst>
          </p:cNvPr>
          <p:cNvSpPr txBox="1"/>
          <p:nvPr/>
        </p:nvSpPr>
        <p:spPr>
          <a:xfrm>
            <a:off x="675650" y="2109370"/>
            <a:ext cx="10825399" cy="923330"/>
          </a:xfrm>
          <a:prstGeom prst="rect">
            <a:avLst/>
          </a:prstGeom>
          <a:solidFill>
            <a:srgbClr val="FFFF00"/>
          </a:solidFill>
        </p:spPr>
        <p:txBody>
          <a:bodyPr wrap="none" rtlCol="0">
            <a:spAutoFit/>
          </a:bodyPr>
          <a:lstStyle/>
          <a:p>
            <a:r>
              <a:rPr lang="or-IN" sz="4800" b="1" i="1" u="sng" dirty="0">
                <a:solidFill>
                  <a:srgbClr val="FF0000"/>
                </a:solidFill>
              </a:rPr>
              <a:t>ପ୍ରାରମ୍ଭିକ ଶିକ୍ଷଣ କାର୍ଯ୍ୟ: </a:t>
            </a:r>
            <a:r>
              <a:rPr lang="or-IN" sz="4800" b="1" i="1" dirty="0">
                <a:solidFill>
                  <a:srgbClr val="FF0000"/>
                </a:solidFill>
              </a:rPr>
              <a:t>   </a:t>
            </a:r>
            <a:r>
              <a:rPr lang="or-IN" sz="5400" b="1" dirty="0">
                <a:solidFill>
                  <a:srgbClr val="FF0000"/>
                </a:solidFill>
              </a:rPr>
              <a:t>ଆସ ଏକ ଖେଳ ଖେଳିବା</a:t>
            </a:r>
            <a:endParaRPr lang="en-GB" sz="5400" dirty="0">
              <a:solidFill>
                <a:srgbClr val="FF0000"/>
              </a:solidFill>
            </a:endParaRPr>
          </a:p>
        </p:txBody>
      </p:sp>
    </p:spTree>
    <p:extLst>
      <p:ext uri="{BB962C8B-B14F-4D97-AF65-F5344CB8AC3E}">
        <p14:creationId xmlns:p14="http://schemas.microsoft.com/office/powerpoint/2010/main" val="2836921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179005-D33F-F7D7-A305-FB781E7F7B4E}"/>
              </a:ext>
            </a:extLst>
          </p:cNvPr>
          <p:cNvSpPr txBox="1"/>
          <p:nvPr/>
        </p:nvSpPr>
        <p:spPr>
          <a:xfrm>
            <a:off x="661183" y="1297023"/>
            <a:ext cx="11718386" cy="3170099"/>
          </a:xfrm>
          <a:prstGeom prst="rect">
            <a:avLst/>
          </a:prstGeom>
          <a:noFill/>
        </p:spPr>
        <p:txBody>
          <a:bodyPr wrap="square" rtlCol="0">
            <a:spAutoFit/>
          </a:bodyPr>
          <a:lstStyle/>
          <a:p>
            <a:r>
              <a:rPr lang="or-IN" sz="4000" b="1" dirty="0">
                <a:solidFill>
                  <a:srgbClr val="00B0F0"/>
                </a:solidFill>
              </a:rPr>
              <a:t>୧) ଯେ କୌଣସି ବ୍ୟକ୍ତି ରକ୍ତ ଦାନ କରିପାରିବେ।</a:t>
            </a:r>
          </a:p>
          <a:p>
            <a:endParaRPr lang="or-IN" sz="4000" b="1" dirty="0">
              <a:solidFill>
                <a:srgbClr val="00B0F0"/>
              </a:solidFill>
            </a:endParaRPr>
          </a:p>
          <a:p>
            <a:r>
              <a:rPr lang="or-IN" sz="4000" b="1" dirty="0">
                <a:solidFill>
                  <a:srgbClr val="00B0F0"/>
                </a:solidFill>
              </a:rPr>
              <a:t>୨) ନୀଳ / ସବୁଜଶିରା ଦୂଷିତ ରକ୍ତ ପ୍ରବାହର ସଙ୍କେତ ପ୍ରଦାନ କରେ।</a:t>
            </a:r>
          </a:p>
          <a:p>
            <a:endParaRPr lang="or-IN" sz="4000" b="1" dirty="0">
              <a:solidFill>
                <a:srgbClr val="00B0F0"/>
              </a:solidFill>
            </a:endParaRPr>
          </a:p>
          <a:p>
            <a:r>
              <a:rPr lang="or-IN" sz="4000" b="1" dirty="0">
                <a:solidFill>
                  <a:srgbClr val="00B0F0"/>
                </a:solidFill>
              </a:rPr>
              <a:t>୩) ଆମ ଶରୀର ନୂତନ ରକ୍ତ ସୃଷ୍ଟି କରିପାରେ।</a:t>
            </a:r>
            <a:endParaRPr lang="en-GB" sz="4000" b="1" dirty="0">
              <a:solidFill>
                <a:srgbClr val="00B0F0"/>
              </a:solidFill>
            </a:endParaRPr>
          </a:p>
        </p:txBody>
      </p:sp>
    </p:spTree>
    <p:extLst>
      <p:ext uri="{BB962C8B-B14F-4D97-AF65-F5344CB8AC3E}">
        <p14:creationId xmlns:p14="http://schemas.microsoft.com/office/powerpoint/2010/main" val="3708778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4A538D-9315-E9D3-B8B2-BCA474B7A7F8}"/>
              </a:ext>
            </a:extLst>
          </p:cNvPr>
          <p:cNvSpPr txBox="1"/>
          <p:nvPr/>
        </p:nvSpPr>
        <p:spPr>
          <a:xfrm>
            <a:off x="788194" y="837847"/>
            <a:ext cx="5083443" cy="1446550"/>
          </a:xfrm>
          <a:prstGeom prst="rect">
            <a:avLst/>
          </a:prstGeom>
          <a:solidFill>
            <a:srgbClr val="FF0000"/>
          </a:solidFill>
        </p:spPr>
        <p:txBody>
          <a:bodyPr wrap="none" rtlCol="0">
            <a:spAutoFit/>
          </a:bodyPr>
          <a:lstStyle/>
          <a:p>
            <a:r>
              <a:rPr lang="or-IN" sz="8800" b="1" dirty="0">
                <a:solidFill>
                  <a:srgbClr val="FFFF00"/>
                </a:solidFill>
              </a:rPr>
              <a:t>ସୋପାନ - ୧</a:t>
            </a:r>
            <a:endParaRPr lang="en-GB" sz="8800" b="1" dirty="0">
              <a:solidFill>
                <a:srgbClr val="FFFF00"/>
              </a:solidFill>
            </a:endParaRPr>
          </a:p>
        </p:txBody>
      </p:sp>
      <p:sp>
        <p:nvSpPr>
          <p:cNvPr id="3" name="TextBox 2">
            <a:extLst>
              <a:ext uri="{FF2B5EF4-FFF2-40B4-BE49-F238E27FC236}">
                <a16:creationId xmlns:a16="http://schemas.microsoft.com/office/drawing/2014/main" id="{A0BE75FE-37B6-5EFA-CD4A-0EE9831F78BD}"/>
              </a:ext>
            </a:extLst>
          </p:cNvPr>
          <p:cNvSpPr txBox="1"/>
          <p:nvPr/>
        </p:nvSpPr>
        <p:spPr>
          <a:xfrm>
            <a:off x="7835705" y="1237957"/>
            <a:ext cx="2929007" cy="646331"/>
          </a:xfrm>
          <a:prstGeom prst="rect">
            <a:avLst/>
          </a:prstGeom>
          <a:noFill/>
        </p:spPr>
        <p:txBody>
          <a:bodyPr wrap="none" rtlCol="0">
            <a:spAutoFit/>
          </a:bodyPr>
          <a:lstStyle/>
          <a:p>
            <a:r>
              <a:rPr lang="or-IN" sz="3600" b="1" dirty="0">
                <a:solidFill>
                  <a:srgbClr val="C00000"/>
                </a:solidFill>
              </a:rPr>
              <a:t>ସମୟ: ୧୦ ମିନିଟ୍</a:t>
            </a:r>
            <a:endParaRPr lang="en-GB" sz="3600" dirty="0">
              <a:solidFill>
                <a:srgbClr val="C00000"/>
              </a:solidFill>
            </a:endParaRPr>
          </a:p>
        </p:txBody>
      </p:sp>
      <p:sp>
        <p:nvSpPr>
          <p:cNvPr id="4" name="TextBox 3">
            <a:hlinkClick r:id="rId2"/>
            <a:extLst>
              <a:ext uri="{FF2B5EF4-FFF2-40B4-BE49-F238E27FC236}">
                <a16:creationId xmlns:a16="http://schemas.microsoft.com/office/drawing/2014/main" id="{0C0A8667-108F-CD37-80EB-1A71D96E7836}"/>
              </a:ext>
            </a:extLst>
          </p:cNvPr>
          <p:cNvSpPr txBox="1"/>
          <p:nvPr/>
        </p:nvSpPr>
        <p:spPr>
          <a:xfrm>
            <a:off x="2038639" y="3429000"/>
            <a:ext cx="8114722" cy="923330"/>
          </a:xfrm>
          <a:prstGeom prst="rect">
            <a:avLst/>
          </a:prstGeom>
          <a:solidFill>
            <a:srgbClr val="FFFF00"/>
          </a:solidFill>
        </p:spPr>
        <p:txBody>
          <a:bodyPr wrap="none" rtlCol="0">
            <a:spAutoFit/>
          </a:bodyPr>
          <a:lstStyle/>
          <a:p>
            <a:r>
              <a:rPr lang="or-IN" sz="5400" b="1" dirty="0">
                <a:solidFill>
                  <a:srgbClr val="FF0000"/>
                </a:solidFill>
              </a:rPr>
              <a:t>ଆସ ଏ ବିଷୟରେ ଆଉ କିଛି ଜାଣିବା</a:t>
            </a:r>
            <a:endParaRPr lang="en-GB" sz="5400" dirty="0">
              <a:solidFill>
                <a:srgbClr val="FF0000"/>
              </a:solidFill>
            </a:endParaRPr>
          </a:p>
        </p:txBody>
      </p:sp>
      <p:sp>
        <p:nvSpPr>
          <p:cNvPr id="5" name="TextBox 4">
            <a:extLst>
              <a:ext uri="{FF2B5EF4-FFF2-40B4-BE49-F238E27FC236}">
                <a16:creationId xmlns:a16="http://schemas.microsoft.com/office/drawing/2014/main" id="{0F53E90B-8895-26DA-FA1E-84549E9AE0A5}"/>
              </a:ext>
            </a:extLst>
          </p:cNvPr>
          <p:cNvSpPr txBox="1"/>
          <p:nvPr/>
        </p:nvSpPr>
        <p:spPr>
          <a:xfrm>
            <a:off x="8569768" y="5897042"/>
            <a:ext cx="3167186" cy="923330"/>
          </a:xfrm>
          <a:prstGeom prst="rect">
            <a:avLst/>
          </a:prstGeom>
          <a:noFill/>
        </p:spPr>
        <p:txBody>
          <a:bodyPr wrap="square" rtlCol="0">
            <a:spAutoFit/>
          </a:bodyPr>
          <a:lstStyle/>
          <a:p>
            <a:r>
              <a:rPr lang="en-GB" dirty="0">
                <a:hlinkClick r:id="rId2"/>
              </a:rPr>
              <a:t>https://youtu.be/RBP593s0r1Y</a:t>
            </a:r>
            <a:endParaRPr lang="or-IN" dirty="0"/>
          </a:p>
          <a:p>
            <a:endParaRPr lang="en-GB" dirty="0"/>
          </a:p>
          <a:p>
            <a:endParaRPr lang="en-GB" dirty="0"/>
          </a:p>
        </p:txBody>
      </p:sp>
    </p:spTree>
    <p:extLst>
      <p:ext uri="{BB962C8B-B14F-4D97-AF65-F5344CB8AC3E}">
        <p14:creationId xmlns:p14="http://schemas.microsoft.com/office/powerpoint/2010/main" val="553528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4A538D-9315-E9D3-B8B2-BCA474B7A7F8}"/>
              </a:ext>
            </a:extLst>
          </p:cNvPr>
          <p:cNvSpPr txBox="1"/>
          <p:nvPr/>
        </p:nvSpPr>
        <p:spPr>
          <a:xfrm>
            <a:off x="788194" y="837847"/>
            <a:ext cx="5083443" cy="1446550"/>
          </a:xfrm>
          <a:prstGeom prst="rect">
            <a:avLst/>
          </a:prstGeom>
          <a:solidFill>
            <a:srgbClr val="FF0000"/>
          </a:solidFill>
        </p:spPr>
        <p:txBody>
          <a:bodyPr wrap="none" rtlCol="0">
            <a:spAutoFit/>
          </a:bodyPr>
          <a:lstStyle/>
          <a:p>
            <a:r>
              <a:rPr lang="or-IN" sz="8800" b="1" dirty="0">
                <a:solidFill>
                  <a:srgbClr val="FFFF00"/>
                </a:solidFill>
              </a:rPr>
              <a:t>ସୋପାନ - ୨</a:t>
            </a:r>
            <a:endParaRPr lang="en-GB" sz="8800" b="1" dirty="0">
              <a:solidFill>
                <a:srgbClr val="FFFF00"/>
              </a:solidFill>
            </a:endParaRPr>
          </a:p>
        </p:txBody>
      </p:sp>
      <p:sp>
        <p:nvSpPr>
          <p:cNvPr id="3" name="TextBox 2">
            <a:extLst>
              <a:ext uri="{FF2B5EF4-FFF2-40B4-BE49-F238E27FC236}">
                <a16:creationId xmlns:a16="http://schemas.microsoft.com/office/drawing/2014/main" id="{A0BE75FE-37B6-5EFA-CD4A-0EE9831F78BD}"/>
              </a:ext>
            </a:extLst>
          </p:cNvPr>
          <p:cNvSpPr txBox="1"/>
          <p:nvPr/>
        </p:nvSpPr>
        <p:spPr>
          <a:xfrm>
            <a:off x="7835705" y="1237957"/>
            <a:ext cx="2929007" cy="646331"/>
          </a:xfrm>
          <a:prstGeom prst="rect">
            <a:avLst/>
          </a:prstGeom>
          <a:noFill/>
        </p:spPr>
        <p:txBody>
          <a:bodyPr wrap="none" rtlCol="0">
            <a:spAutoFit/>
          </a:bodyPr>
          <a:lstStyle/>
          <a:p>
            <a:r>
              <a:rPr lang="or-IN" sz="3600" b="1" dirty="0">
                <a:solidFill>
                  <a:srgbClr val="C00000"/>
                </a:solidFill>
              </a:rPr>
              <a:t>ସମୟ: ୧୫ ମିନିଟ୍</a:t>
            </a:r>
            <a:endParaRPr lang="en-GB" sz="3600" dirty="0">
              <a:solidFill>
                <a:srgbClr val="C00000"/>
              </a:solidFill>
            </a:endParaRPr>
          </a:p>
        </p:txBody>
      </p:sp>
      <p:sp>
        <p:nvSpPr>
          <p:cNvPr id="4" name="TextBox 3">
            <a:hlinkClick r:id="rId2"/>
            <a:extLst>
              <a:ext uri="{FF2B5EF4-FFF2-40B4-BE49-F238E27FC236}">
                <a16:creationId xmlns:a16="http://schemas.microsoft.com/office/drawing/2014/main" id="{0C0A8667-108F-CD37-80EB-1A71D96E7836}"/>
              </a:ext>
            </a:extLst>
          </p:cNvPr>
          <p:cNvSpPr txBox="1"/>
          <p:nvPr/>
        </p:nvSpPr>
        <p:spPr>
          <a:xfrm>
            <a:off x="3898981" y="3105444"/>
            <a:ext cx="4019049" cy="923330"/>
          </a:xfrm>
          <a:prstGeom prst="rect">
            <a:avLst/>
          </a:prstGeom>
          <a:solidFill>
            <a:srgbClr val="FFFF00"/>
          </a:solidFill>
        </p:spPr>
        <p:txBody>
          <a:bodyPr wrap="none" rtlCol="0">
            <a:spAutoFit/>
          </a:bodyPr>
          <a:lstStyle/>
          <a:p>
            <a:r>
              <a:rPr lang="or-IN" sz="5400" dirty="0">
                <a:solidFill>
                  <a:srgbClr val="FF0000"/>
                </a:solidFill>
              </a:rPr>
              <a:t>ତୁମେ ଜାଣିଛ କି?</a:t>
            </a:r>
            <a:endParaRPr lang="en-GB" sz="5400" dirty="0">
              <a:solidFill>
                <a:srgbClr val="FF0000"/>
              </a:solidFill>
            </a:endParaRPr>
          </a:p>
        </p:txBody>
      </p:sp>
      <p:sp>
        <p:nvSpPr>
          <p:cNvPr id="5" name="TextBox 4">
            <a:extLst>
              <a:ext uri="{FF2B5EF4-FFF2-40B4-BE49-F238E27FC236}">
                <a16:creationId xmlns:a16="http://schemas.microsoft.com/office/drawing/2014/main" id="{0F53E90B-8895-26DA-FA1E-84549E9AE0A5}"/>
              </a:ext>
            </a:extLst>
          </p:cNvPr>
          <p:cNvSpPr txBox="1"/>
          <p:nvPr/>
        </p:nvSpPr>
        <p:spPr>
          <a:xfrm>
            <a:off x="6096000" y="5897042"/>
            <a:ext cx="5640954" cy="646331"/>
          </a:xfrm>
          <a:prstGeom prst="rect">
            <a:avLst/>
          </a:prstGeom>
          <a:noFill/>
        </p:spPr>
        <p:txBody>
          <a:bodyPr wrap="square" rtlCol="0">
            <a:spAutoFit/>
          </a:bodyPr>
          <a:lstStyle/>
          <a:p>
            <a:r>
              <a:rPr lang="en-GB" dirty="0">
                <a:hlinkClick r:id="rId2"/>
              </a:rPr>
              <a:t>https://youtu.be/V7vrX3QMQB4?si=9lN4dWgul13_9zJ2</a:t>
            </a:r>
            <a:endParaRPr lang="or-IN" dirty="0"/>
          </a:p>
          <a:p>
            <a:endParaRPr lang="en-GB" dirty="0"/>
          </a:p>
        </p:txBody>
      </p:sp>
    </p:spTree>
    <p:extLst>
      <p:ext uri="{BB962C8B-B14F-4D97-AF65-F5344CB8AC3E}">
        <p14:creationId xmlns:p14="http://schemas.microsoft.com/office/powerpoint/2010/main" val="3567527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4A538D-9315-E9D3-B8B2-BCA474B7A7F8}"/>
              </a:ext>
            </a:extLst>
          </p:cNvPr>
          <p:cNvSpPr txBox="1"/>
          <p:nvPr/>
        </p:nvSpPr>
        <p:spPr>
          <a:xfrm>
            <a:off x="788194" y="837847"/>
            <a:ext cx="5120312" cy="1446550"/>
          </a:xfrm>
          <a:prstGeom prst="rect">
            <a:avLst/>
          </a:prstGeom>
          <a:solidFill>
            <a:srgbClr val="FF0000"/>
          </a:solidFill>
        </p:spPr>
        <p:txBody>
          <a:bodyPr wrap="none" rtlCol="0">
            <a:spAutoFit/>
          </a:bodyPr>
          <a:lstStyle/>
          <a:p>
            <a:r>
              <a:rPr lang="or-IN" sz="8800" b="1" dirty="0">
                <a:solidFill>
                  <a:srgbClr val="FFFF00"/>
                </a:solidFill>
              </a:rPr>
              <a:t>ସୋପାନ - ୩</a:t>
            </a:r>
            <a:endParaRPr lang="en-GB" sz="8800" b="1" dirty="0">
              <a:solidFill>
                <a:srgbClr val="FFFF00"/>
              </a:solidFill>
            </a:endParaRPr>
          </a:p>
        </p:txBody>
      </p:sp>
      <p:sp>
        <p:nvSpPr>
          <p:cNvPr id="3" name="TextBox 2">
            <a:extLst>
              <a:ext uri="{FF2B5EF4-FFF2-40B4-BE49-F238E27FC236}">
                <a16:creationId xmlns:a16="http://schemas.microsoft.com/office/drawing/2014/main" id="{A0BE75FE-37B6-5EFA-CD4A-0EE9831F78BD}"/>
              </a:ext>
            </a:extLst>
          </p:cNvPr>
          <p:cNvSpPr txBox="1"/>
          <p:nvPr/>
        </p:nvSpPr>
        <p:spPr>
          <a:xfrm>
            <a:off x="7835705" y="1237957"/>
            <a:ext cx="2929007" cy="646331"/>
          </a:xfrm>
          <a:prstGeom prst="rect">
            <a:avLst/>
          </a:prstGeom>
          <a:noFill/>
        </p:spPr>
        <p:txBody>
          <a:bodyPr wrap="none" rtlCol="0">
            <a:spAutoFit/>
          </a:bodyPr>
          <a:lstStyle/>
          <a:p>
            <a:r>
              <a:rPr lang="or-IN" sz="3600" b="1" dirty="0">
                <a:solidFill>
                  <a:srgbClr val="C00000"/>
                </a:solidFill>
              </a:rPr>
              <a:t>ସମୟ: ୧୦ ମିନିଟ୍</a:t>
            </a:r>
            <a:endParaRPr lang="en-GB" sz="3600" dirty="0">
              <a:solidFill>
                <a:srgbClr val="C00000"/>
              </a:solidFill>
            </a:endParaRPr>
          </a:p>
        </p:txBody>
      </p:sp>
      <p:sp>
        <p:nvSpPr>
          <p:cNvPr id="4" name="TextBox 3">
            <a:extLst>
              <a:ext uri="{FF2B5EF4-FFF2-40B4-BE49-F238E27FC236}">
                <a16:creationId xmlns:a16="http://schemas.microsoft.com/office/drawing/2014/main" id="{0C0A8667-108F-CD37-80EB-1A71D96E7836}"/>
              </a:ext>
            </a:extLst>
          </p:cNvPr>
          <p:cNvSpPr txBox="1"/>
          <p:nvPr/>
        </p:nvSpPr>
        <p:spPr>
          <a:xfrm>
            <a:off x="3632310" y="2967335"/>
            <a:ext cx="4203395" cy="923330"/>
          </a:xfrm>
          <a:prstGeom prst="rect">
            <a:avLst/>
          </a:prstGeom>
          <a:solidFill>
            <a:srgbClr val="FFFF00"/>
          </a:solidFill>
        </p:spPr>
        <p:txBody>
          <a:bodyPr wrap="none" rtlCol="0">
            <a:spAutoFit/>
          </a:bodyPr>
          <a:lstStyle/>
          <a:p>
            <a:r>
              <a:rPr lang="or-IN" sz="5400" dirty="0">
                <a:solidFill>
                  <a:srgbClr val="FF0000"/>
                </a:solidFill>
              </a:rPr>
              <a:t>ଆସ ନିଜେ କରିବା</a:t>
            </a:r>
            <a:endParaRPr lang="en-GB" sz="5400" dirty="0">
              <a:solidFill>
                <a:srgbClr val="FF0000"/>
              </a:solidFill>
            </a:endParaRPr>
          </a:p>
        </p:txBody>
      </p:sp>
      <p:sp>
        <p:nvSpPr>
          <p:cNvPr id="6" name="TextBox 5">
            <a:extLst>
              <a:ext uri="{FF2B5EF4-FFF2-40B4-BE49-F238E27FC236}">
                <a16:creationId xmlns:a16="http://schemas.microsoft.com/office/drawing/2014/main" id="{73A26F04-977F-7883-0230-01902EB6D4D6}"/>
              </a:ext>
            </a:extLst>
          </p:cNvPr>
          <p:cNvSpPr txBox="1"/>
          <p:nvPr/>
        </p:nvSpPr>
        <p:spPr>
          <a:xfrm>
            <a:off x="2166425" y="4265827"/>
            <a:ext cx="4203395" cy="2677656"/>
          </a:xfrm>
          <a:prstGeom prst="rect">
            <a:avLst/>
          </a:prstGeom>
          <a:noFill/>
        </p:spPr>
        <p:txBody>
          <a:bodyPr wrap="square" rtlCol="0">
            <a:spAutoFit/>
          </a:bodyPr>
          <a:lstStyle/>
          <a:p>
            <a:pPr marL="342900" indent="-342900">
              <a:buFont typeface="Arial" panose="020B0604020202020204" pitchFamily="34" charset="0"/>
              <a:buChar char="•"/>
            </a:pPr>
            <a:r>
              <a:rPr lang="or-IN" sz="2800" b="1" dirty="0"/>
              <a:t>କାର୍ଯ୍ୟ କଳାପ ୧</a:t>
            </a:r>
          </a:p>
          <a:p>
            <a:r>
              <a:rPr lang="or-IN" sz="2800" b="1" dirty="0"/>
              <a:t>           କିମ୍ବା</a:t>
            </a:r>
          </a:p>
          <a:p>
            <a:pPr marL="342900" indent="-342900">
              <a:buFont typeface="Arial" panose="020B0604020202020204" pitchFamily="34" charset="0"/>
              <a:buChar char="•"/>
            </a:pPr>
            <a:r>
              <a:rPr lang="or-IN" sz="2800" b="1" dirty="0"/>
              <a:t>କାର୍ଯ୍ୟ କଳାପ ୨</a:t>
            </a:r>
          </a:p>
          <a:p>
            <a:pPr marL="342900" indent="-342900">
              <a:buFont typeface="Arial" panose="020B0604020202020204" pitchFamily="34" charset="0"/>
              <a:buChar char="•"/>
            </a:pPr>
            <a:endParaRPr lang="or-IN" sz="2800" b="1" dirty="0"/>
          </a:p>
          <a:p>
            <a:pPr marL="342900" indent="-342900">
              <a:buFont typeface="Arial" panose="020B0604020202020204" pitchFamily="34" charset="0"/>
              <a:buChar char="•"/>
            </a:pPr>
            <a:endParaRPr lang="or-IN" sz="2800" b="1" dirty="0"/>
          </a:p>
          <a:p>
            <a:pPr marL="342900" indent="-342900">
              <a:buFont typeface="Arial" panose="020B0604020202020204" pitchFamily="34" charset="0"/>
              <a:buChar char="•"/>
            </a:pPr>
            <a:endParaRPr lang="en-GB" sz="2800" b="1" dirty="0"/>
          </a:p>
        </p:txBody>
      </p:sp>
    </p:spTree>
    <p:extLst>
      <p:ext uri="{BB962C8B-B14F-4D97-AF65-F5344CB8AC3E}">
        <p14:creationId xmlns:p14="http://schemas.microsoft.com/office/powerpoint/2010/main" val="3855766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35B62-1D6F-B74E-6549-EA6EAC81037B}"/>
              </a:ext>
            </a:extLst>
          </p:cNvPr>
          <p:cNvSpPr>
            <a:spLocks noGrp="1"/>
          </p:cNvSpPr>
          <p:nvPr>
            <p:ph type="title"/>
          </p:nvPr>
        </p:nvSpPr>
        <p:spPr>
          <a:xfrm>
            <a:off x="1295401" y="1080606"/>
            <a:ext cx="9601196" cy="1303867"/>
          </a:xfrm>
        </p:spPr>
        <p:txBody>
          <a:bodyPr>
            <a:normAutofit fontScale="90000"/>
          </a:bodyPr>
          <a:lstStyle/>
          <a:p>
            <a:r>
              <a:rPr lang="or-IN" sz="4400" b="1" dirty="0">
                <a:solidFill>
                  <a:srgbClr val="FF0000"/>
                </a:solidFill>
              </a:rPr>
              <a:t>କାର୍ଯ୍ୟ କଳାପ -୧</a:t>
            </a:r>
            <a:br>
              <a:rPr lang="or-IN" sz="4400" b="1" dirty="0"/>
            </a:br>
            <a:endParaRPr lang="en-GB" dirty="0"/>
          </a:p>
        </p:txBody>
      </p:sp>
      <p:sp>
        <p:nvSpPr>
          <p:cNvPr id="3" name="Content Placeholder 2">
            <a:extLst>
              <a:ext uri="{FF2B5EF4-FFF2-40B4-BE49-F238E27FC236}">
                <a16:creationId xmlns:a16="http://schemas.microsoft.com/office/drawing/2014/main" id="{D066D2DF-5365-20F4-90DF-ABB607750EBA}"/>
              </a:ext>
            </a:extLst>
          </p:cNvPr>
          <p:cNvSpPr>
            <a:spLocks noGrp="1"/>
          </p:cNvSpPr>
          <p:nvPr>
            <p:ph idx="1"/>
          </p:nvPr>
        </p:nvSpPr>
        <p:spPr/>
        <p:txBody>
          <a:bodyPr>
            <a:normAutofit fontScale="92500" lnSpcReduction="20000"/>
          </a:bodyPr>
          <a:lstStyle/>
          <a:p>
            <a:pPr marL="0" indent="0">
              <a:lnSpc>
                <a:spcPct val="115000"/>
              </a:lnSpc>
              <a:spcAft>
                <a:spcPts val="800"/>
              </a:spcAft>
              <a:buNone/>
            </a:pPr>
            <a:r>
              <a:rPr lang="or-IN" sz="2200" b="1" kern="100" dirty="0">
                <a:effectLst/>
                <a:latin typeface="Aptos" panose="020B0004020202020204" pitchFamily="34" charset="0"/>
                <a:ea typeface="Times New Roman" panose="02020603050405020304" pitchFamily="18" charset="0"/>
                <a:cs typeface="Kalinga" panose="020B0502040204020203" pitchFamily="34" charset="0"/>
              </a:rPr>
              <a:t>      ଆମେ ରକ୍ତର ବିଭିନ୍ନ ଉପାଦାନ ବିଷୟରେ ଜାଣିଲେ । ଅମ୍ଳଜାନ, ପୋଷକ ତତ୍ତ୍ବ ଇତ୍ୟାଦି ବ୍ୟତୀତ ଆମ ରକ୍ତର ପ୍ରାୟ ୯୦% ଜଳରେ ତିଆରି । ଜଳହୀନତା ଶରୀରର ବିଭିନ୍ନ କାର୍ଯ୍ୟଉପରେ ପ୍ରଭାବ ପକାଇପାରେ ଏବଂ କମ୍ ଅମ୍ଳଜାନ ସ୍ତର, ନିମ୍ନ ରକ୍ତଚାପ, ବିଚଳିତ ଭାବ ଏବଂ ରକ୍ତ ସଞ୍ଚାଳନରେ ହ୍ରାସ ଭଳି ରୋଗ ସୃଷ୍ଟି କରିପାରେ।</a:t>
            </a:r>
            <a:endParaRPr lang="en-GB" sz="2200" b="1" kern="100" dirty="0">
              <a:effectLst/>
              <a:latin typeface="Aptos" panose="020B0004020202020204" pitchFamily="34" charset="0"/>
              <a:ea typeface="Times New Roman" panose="02020603050405020304" pitchFamily="18" charset="0"/>
              <a:cs typeface="Sendnya"/>
            </a:endParaRPr>
          </a:p>
          <a:p>
            <a:pPr marL="0" indent="0">
              <a:lnSpc>
                <a:spcPct val="115000"/>
              </a:lnSpc>
              <a:spcAft>
                <a:spcPts val="800"/>
              </a:spcAft>
              <a:buNone/>
            </a:pPr>
            <a:r>
              <a:rPr lang="or-IN" sz="2200" b="1" kern="100" dirty="0">
                <a:effectLst/>
                <a:latin typeface="Aptos" panose="020B0004020202020204" pitchFamily="34" charset="0"/>
                <a:ea typeface="Times New Roman" panose="02020603050405020304" pitchFamily="18" charset="0"/>
                <a:cs typeface="Kalinga" panose="020B0502040204020203" pitchFamily="34" charset="0"/>
              </a:rPr>
              <a:t>     ତୁମ ଚାରିପାଖରେ ଥିବା ବିଭିନ୍ନ ଲୋକ ବିଭିନ୍ନ କାରଣରୁ ପର୍ଯ୍ୟାପ୍ତ ପରିମାଣର ପାନୀୟଜଳ ପାଇପାରନ୍ତି ନାହିଁ । ଶିଶୁ, ଶ୍ରମିକ, ବୃଦ୍ଧ ବ୍ୟକ୍ତିଙ୍କର ଭିନ୍ନ ଭିନ୍ନ ଆବଶ୍ୟକ‌ତା ଥାଇପାରେ ଏବଂ ନିୟମିତ ପାଣି ବୋତଲ ବ୍ୟବହାର କରିବା ସେମାନଙ୍କ ପାଇଁ କଷ୍ଟକର ହୋଇପାରେ ।</a:t>
            </a:r>
            <a:endParaRPr lang="en-GB" sz="2200" b="1" kern="100" dirty="0">
              <a:effectLst/>
              <a:latin typeface="Aptos" panose="020B0004020202020204" pitchFamily="34" charset="0"/>
              <a:ea typeface="Times New Roman" panose="02020603050405020304" pitchFamily="18" charset="0"/>
              <a:cs typeface="Sendnya"/>
            </a:endParaRPr>
          </a:p>
          <a:p>
            <a:pPr marL="0" indent="0">
              <a:lnSpc>
                <a:spcPct val="115000"/>
              </a:lnSpc>
              <a:spcAft>
                <a:spcPts val="800"/>
              </a:spcAft>
              <a:buNone/>
            </a:pPr>
            <a:r>
              <a:rPr lang="or-IN" sz="2200" b="1" kern="100" dirty="0">
                <a:effectLst/>
                <a:latin typeface="Aptos" panose="020B0004020202020204" pitchFamily="34" charset="0"/>
                <a:ea typeface="Times New Roman" panose="02020603050405020304" pitchFamily="18" charset="0"/>
                <a:cs typeface="Kalinga" panose="020B0502040204020203" pitchFamily="34" charset="0"/>
              </a:rPr>
              <a:t>     ଶିଶୁ, ଶ୍ରମିକ, ବୃଦ୍ଧ ବ୍ୟକ୍ତି, ଖେଳାଳୀ କିମ୍ବା ଅନ୍ୟ କାହାକୁ ବାଛି ଏକ ନିର୍ଦ୍ଦିଷ୍ଟ ବ୍ୟବହାରକାରୀଙ୍କ ପାଇଁ ଏକ ପାଣିବୋତଲର ନିର୍ମାଣକର। ପାଣି ବୋତଲର ବ୍ୟବହାରୀକ ଅସୁବିଧା ସମ୍ବନ୍ଧରେ ସେମାନଙ୍କ ଠାରୁ ତଥ୍ୟ ସଂଗ୍ରହ କରି ଏବଂ ସେମାନଙ୍କର ସମସ୍ୟାର ସମାଧାନ କରିପାରିବା ଭଳି ଏକ ପାଣିବୋତଲର ପୁନଃ ନିର୍ମାଣକର ।</a:t>
            </a:r>
            <a:endParaRPr lang="en-GB" sz="2200" b="1" kern="100" dirty="0">
              <a:effectLst/>
              <a:latin typeface="Aptos" panose="020B0004020202020204" pitchFamily="34" charset="0"/>
              <a:ea typeface="Times New Roman" panose="02020603050405020304" pitchFamily="18" charset="0"/>
              <a:cs typeface="Sendnya"/>
            </a:endParaRPr>
          </a:p>
          <a:p>
            <a:endParaRPr lang="en-GB" dirty="0"/>
          </a:p>
        </p:txBody>
      </p:sp>
    </p:spTree>
    <p:extLst>
      <p:ext uri="{BB962C8B-B14F-4D97-AF65-F5344CB8AC3E}">
        <p14:creationId xmlns:p14="http://schemas.microsoft.com/office/powerpoint/2010/main" val="82790156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114</TotalTime>
  <Words>334</Words>
  <Application>Microsoft Office PowerPoint</Application>
  <PresentationFormat>Widescreen</PresentationFormat>
  <Paragraphs>37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Arial</vt:lpstr>
      <vt:lpstr>Garamond</vt:lpstr>
      <vt:lpstr>Organic</vt:lpstr>
      <vt:lpstr>ମୋ ହୃତସ୍ପନ୍ଦନ କିପରି ହୁଏ?</vt:lpstr>
      <vt:lpstr>ଉଦ୍ଦେଶ୍ୟ</vt:lpstr>
      <vt:lpstr>PowerPoint Presentation</vt:lpstr>
      <vt:lpstr>PowerPoint Presentation</vt:lpstr>
      <vt:lpstr>PowerPoint Presentation</vt:lpstr>
      <vt:lpstr>PowerPoint Presentation</vt:lpstr>
      <vt:lpstr>PowerPoint Presentation</vt:lpstr>
      <vt:lpstr>PowerPoint Presentation</vt:lpstr>
      <vt:lpstr>କାର୍ଯ୍ୟ କଳାପ -୧ </vt:lpstr>
      <vt:lpstr>କାର୍ଯ୍ୟ କଳାପ ୨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ମୋ ହୃତସ୍ପନ୍ଦନ କିପରି ହୁଏ?</dc:title>
  <dc:creator>Rabindranath Tamarapu</dc:creator>
  <cp:lastModifiedBy>Rabindranath Tamarapu</cp:lastModifiedBy>
  <cp:revision>5</cp:revision>
  <dcterms:created xsi:type="dcterms:W3CDTF">2024-05-21T07:01:20Z</dcterms:created>
  <dcterms:modified xsi:type="dcterms:W3CDTF">2024-05-21T10:51:07Z</dcterms:modified>
</cp:coreProperties>
</file>