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1"/>
  </p:notesMasterIdLst>
  <p:sldIdLst>
    <p:sldId id="287" r:id="rId2"/>
    <p:sldId id="256" r:id="rId3"/>
    <p:sldId id="258" r:id="rId4"/>
    <p:sldId id="294" r:id="rId5"/>
    <p:sldId id="295" r:id="rId6"/>
    <p:sldId id="268" r:id="rId7"/>
    <p:sldId id="269" r:id="rId8"/>
    <p:sldId id="270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2" d="100"/>
          <a:sy n="62" d="100"/>
        </p:scale>
        <p:origin x="-996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C1BBB-E545-46BD-84F4-E38A62605143}" type="datetimeFigureOut">
              <a:rPr lang="en-US" smtClean="0"/>
              <a:pPr/>
              <a:t>5/22/2024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37B4EA-C0BB-4090-987E-05216BF25C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7B4EA-C0BB-4090-987E-05216BF25CB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5/22/2024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pPr/>
              <a:t>5/22/2024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pPr/>
              <a:t>5/22/2024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pPr/>
              <a:t>5/22/2024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pPr/>
              <a:t>5/22/2024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pPr/>
              <a:t>5/22/2024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pPr/>
              <a:t>5/22/2024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pPr/>
              <a:t>5/22/2024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pPr/>
              <a:t>5/22/2024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pPr/>
              <a:t>5/22/2024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pPr/>
              <a:t>5/22/2024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pPr/>
              <a:t>5/22/2024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1CC790-7871-324C-8883-E654A015B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367" y="1108966"/>
            <a:ext cx="9959794" cy="403697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0000"/>
                </a:solidFill>
                <a:latin typeface="Algerian" pitchFamily="82" charset="0"/>
              </a:rPr>
              <a:t>   MASTER </a:t>
            </a:r>
            <a:r>
              <a:rPr lang="en-IN" b="1" dirty="0">
                <a:solidFill>
                  <a:srgbClr val="FF0000"/>
                </a:solidFill>
                <a:latin typeface="Algerian" pitchFamily="82" charset="0"/>
              </a:rPr>
              <a:t>TRAINER’S  TRAINING ON JIGYANSA </a:t>
            </a:r>
            <a:endParaRPr lang="en-US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="" xmlns:a16="http://schemas.microsoft.com/office/drawing/2014/main" id="{7C5BA4BA-62C6-2C4C-9999-90D417E9965C}"/>
              </a:ext>
            </a:extLst>
          </p:cNvPr>
          <p:cNvSpPr txBox="1">
            <a:spLocks/>
          </p:cNvSpPr>
          <p:nvPr/>
        </p:nvSpPr>
        <p:spPr bwMode="gray">
          <a:xfrm>
            <a:off x="1073608" y="4641047"/>
            <a:ext cx="10329975" cy="9687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IN" sz="2400" b="1" dirty="0">
                <a:solidFill>
                  <a:srgbClr val="002060"/>
                </a:solidFill>
              </a:rPr>
              <a:t>Venue-STATE INSTITUTE OF HEALTH AND FAMILY WELFARE, BBSR </a:t>
            </a:r>
          </a:p>
          <a:p>
            <a:pPr algn="ctr"/>
            <a:r>
              <a:rPr lang="en-IN" sz="2400" b="1" dirty="0">
                <a:solidFill>
                  <a:srgbClr val="002060"/>
                </a:solidFill>
              </a:rPr>
              <a:t>Date-20-23</a:t>
            </a:r>
            <a:r>
              <a:rPr lang="en-IN" sz="2400" b="1" baseline="30000" dirty="0">
                <a:solidFill>
                  <a:srgbClr val="002060"/>
                </a:solidFill>
              </a:rPr>
              <a:t>rd</a:t>
            </a:r>
            <a:r>
              <a:rPr lang="en-IN" sz="2400" b="1" dirty="0">
                <a:solidFill>
                  <a:srgbClr val="002060"/>
                </a:solidFill>
              </a:rPr>
              <a:t> May-2024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7AB51FF9-D3B7-D14B-B396-3A517EF47DF0}"/>
              </a:ext>
            </a:extLst>
          </p:cNvPr>
          <p:cNvSpPr txBox="1">
            <a:spLocks/>
          </p:cNvSpPr>
          <p:nvPr/>
        </p:nvSpPr>
        <p:spPr bwMode="gray">
          <a:xfrm>
            <a:off x="211016" y="5514915"/>
            <a:ext cx="11909478" cy="1110967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IN" sz="3200" b="1" dirty="0">
                <a:solidFill>
                  <a:schemeClr val="accent6">
                    <a:lumMod val="50000"/>
                  </a:schemeClr>
                </a:solidFill>
              </a:rPr>
              <a:t>Organized by:-</a:t>
            </a:r>
          </a:p>
          <a:p>
            <a:pPr algn="ctr"/>
            <a:r>
              <a:rPr lang="en-IN" sz="3200" b="1" dirty="0">
                <a:solidFill>
                  <a:schemeClr val="accent6">
                    <a:lumMod val="50000"/>
                  </a:schemeClr>
                </a:solidFill>
              </a:rPr>
              <a:t> MO SCHOOL PARICHALANA SANGATHAN, ODISHA 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ACD4B3C6-D90E-4040-BB70-BED6C7AC7E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30" y="5160131"/>
            <a:ext cx="1191840" cy="1399264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="" xmlns:a16="http://schemas.microsoft.com/office/drawing/2014/main" id="{78F2B6E8-34A2-9B42-8B50-6AAA04530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236" y="5249612"/>
            <a:ext cx="1214764" cy="1399264"/>
          </a:xfrm>
          <a:prstGeom prst="rect">
            <a:avLst/>
          </a:prstGeom>
        </p:spPr>
      </p:pic>
      <p:pic>
        <p:nvPicPr>
          <p:cNvPr id="11" name="Picture 7">
            <a:extLst>
              <a:ext uri="{FF2B5EF4-FFF2-40B4-BE49-F238E27FC236}">
                <a16:creationId xmlns="" xmlns:a16="http://schemas.microsoft.com/office/drawing/2014/main" id="{4BE2D36A-E290-2449-B323-263D6EC36B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60" y="0"/>
            <a:ext cx="1381908" cy="1425926"/>
          </a:xfrm>
          <a:prstGeom prst="rect">
            <a:avLst/>
          </a:prstGeom>
        </p:spPr>
      </p:pic>
      <p:pic>
        <p:nvPicPr>
          <p:cNvPr id="6146" name="Picture 2" descr="F:\JIGYANSA-2024\JPEG\Jigyansa Session Book- X_final draft_page-000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22120" y="1417320"/>
            <a:ext cx="8915400" cy="3169920"/>
          </a:xfrm>
          <a:prstGeom prst="rect">
            <a:avLst/>
          </a:prstGeom>
          <a:noFill/>
        </p:spPr>
      </p:pic>
      <p:pic>
        <p:nvPicPr>
          <p:cNvPr id="10" name="Picture 7">
            <a:extLst>
              <a:ext uri="{FF2B5EF4-FFF2-40B4-BE49-F238E27FC236}">
                <a16:creationId xmlns="" xmlns:a16="http://schemas.microsoft.com/office/drawing/2014/main" id="{4BE2D36A-E290-2449-B323-263D6EC36B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81908" cy="14259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6653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373296-168C-F94D-AE1D-B96795429E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9477" y="481556"/>
            <a:ext cx="7104185" cy="1389447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/>
              <a:t/>
            </a:r>
            <a:br>
              <a:rPr lang="en-IN" dirty="0"/>
            </a:b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="" xmlns:a16="http://schemas.microsoft.com/office/drawing/2014/main" id="{4CB96357-F183-2445-AC63-E973967E50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708" y="548640"/>
            <a:ext cx="11043137" cy="5753686"/>
          </a:xfrm>
        </p:spPr>
        <p:txBody>
          <a:bodyPr anchor="ctr">
            <a:noAutofit/>
          </a:bodyPr>
          <a:lstStyle/>
          <a:p>
            <a:pPr algn="ctr"/>
            <a:r>
              <a:rPr lang="en-IN" sz="7200" b="1" dirty="0">
                <a:solidFill>
                  <a:srgbClr val="FF0000"/>
                </a:solidFill>
                <a:latin typeface="Algerian" pitchFamily="82" charset="0"/>
              </a:rPr>
              <a:t>Introduction</a:t>
            </a:r>
            <a:r>
              <a:rPr lang="en-IN" sz="5400" b="1" dirty="0">
                <a:solidFill>
                  <a:srgbClr val="FFFF00"/>
                </a:solidFill>
                <a:latin typeface="Algerian" pitchFamily="82" charset="0"/>
              </a:rPr>
              <a:t> </a:t>
            </a:r>
          </a:p>
          <a:p>
            <a:pPr algn="ctr"/>
            <a:r>
              <a:rPr lang="en-IN" sz="6000" b="1" dirty="0" smtClean="0">
                <a:solidFill>
                  <a:srgbClr val="FFFF00"/>
                </a:solidFill>
                <a:latin typeface="Algerian" pitchFamily="82" charset="0"/>
              </a:rPr>
              <a:t>To</a:t>
            </a:r>
          </a:p>
          <a:p>
            <a:pPr algn="ctr"/>
            <a:r>
              <a:rPr lang="en-IN" sz="6000" b="1" dirty="0" smtClean="0">
                <a:solidFill>
                  <a:srgbClr val="FF0000"/>
                </a:solidFill>
                <a:latin typeface="Algerian" pitchFamily="82" charset="0"/>
              </a:rPr>
              <a:t>UNIT-IV</a:t>
            </a:r>
            <a:endParaRPr lang="en-IN" sz="6000" b="1" dirty="0">
              <a:solidFill>
                <a:srgbClr val="FF0000"/>
              </a:solidFill>
              <a:latin typeface="Algerian" pitchFamily="82" charset="0"/>
            </a:endParaRPr>
          </a:p>
          <a:p>
            <a:pPr algn="ctr"/>
            <a:r>
              <a:rPr lang="en-IN" sz="7200" b="1" dirty="0" err="1">
                <a:solidFill>
                  <a:srgbClr val="FFFF00"/>
                </a:solidFill>
                <a:latin typeface="Algerian" pitchFamily="82" charset="0"/>
              </a:rPr>
              <a:t>jigyansa</a:t>
            </a:r>
            <a:r>
              <a:rPr lang="en-IN" sz="7200" b="1" dirty="0">
                <a:solidFill>
                  <a:srgbClr val="FFFF00"/>
                </a:solidFill>
                <a:latin typeface="Algerian" pitchFamily="82" charset="0"/>
              </a:rPr>
              <a:t> session book</a:t>
            </a:r>
          </a:p>
          <a:p>
            <a:pPr algn="ctr"/>
            <a:r>
              <a:rPr lang="en-IN" sz="7200" b="1" dirty="0">
                <a:solidFill>
                  <a:srgbClr val="FFFF00"/>
                </a:solidFill>
                <a:latin typeface="Algerian" pitchFamily="82" charset="0"/>
              </a:rPr>
              <a:t>Class-10</a:t>
            </a:r>
            <a:r>
              <a:rPr lang="en-IN" sz="7200" b="1" baseline="30000" dirty="0">
                <a:solidFill>
                  <a:srgbClr val="FFFF00"/>
                </a:solidFill>
                <a:latin typeface="Algerian" pitchFamily="82" charset="0"/>
              </a:rPr>
              <a:t>th</a:t>
            </a:r>
            <a:r>
              <a:rPr lang="en-IN" sz="7200" b="1" dirty="0">
                <a:solidFill>
                  <a:srgbClr val="FFFF00"/>
                </a:solidFill>
                <a:latin typeface="Algerian" pitchFamily="82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0455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457F70-0441-AB40-B34D-7C4F9DA37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8" y="239153"/>
            <a:ext cx="11043138" cy="13927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Algerian" pitchFamily="82" charset="0"/>
              </a:rPr>
              <a:t>JIGYANSA SESSION BOOK</a:t>
            </a:r>
            <a:br>
              <a:rPr lang="en-GB" sz="4800" b="1" dirty="0">
                <a:solidFill>
                  <a:srgbClr val="FF0000"/>
                </a:solidFill>
                <a:latin typeface="Algerian" pitchFamily="82" charset="0"/>
              </a:rPr>
            </a:br>
            <a:r>
              <a:rPr lang="en-GB" sz="4800" b="1" dirty="0">
                <a:solidFill>
                  <a:srgbClr val="FF0000"/>
                </a:solidFill>
                <a:latin typeface="Algerian" pitchFamily="82" charset="0"/>
              </a:rPr>
              <a:t>CLASS-10</a:t>
            </a:r>
            <a:r>
              <a:rPr lang="en-GB" sz="4800" b="1" baseline="30000" dirty="0">
                <a:solidFill>
                  <a:srgbClr val="FF0000"/>
                </a:solidFill>
                <a:latin typeface="Algerian" pitchFamily="82" charset="0"/>
              </a:rPr>
              <a:t>TH</a:t>
            </a:r>
            <a:r>
              <a:rPr lang="en-GB" sz="4800" b="1" dirty="0">
                <a:solidFill>
                  <a:srgbClr val="FF0000"/>
                </a:solidFill>
                <a:latin typeface="Algerian" pitchFamily="82" charset="0"/>
              </a:rPr>
              <a:t> </a:t>
            </a:r>
            <a:endParaRPr lang="en-US" sz="48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D669074-A754-D84E-9547-745B910B0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51" y="1547447"/>
            <a:ext cx="11704320" cy="5106572"/>
          </a:xfrm>
        </p:spPr>
        <p:txBody>
          <a:bodyPr>
            <a:normAutofit fontScale="92500" lnSpcReduction="20000"/>
          </a:bodyPr>
          <a:lstStyle/>
          <a:p>
            <a:r>
              <a:rPr lang="en-GB" sz="3200" b="1" dirty="0">
                <a:latin typeface="+mj-lt"/>
              </a:rPr>
              <a:t>PROGRAMME DURATION-ONE EDUCATION YEAR(30 WEEKS).</a:t>
            </a:r>
          </a:p>
          <a:p>
            <a:r>
              <a:rPr lang="en-GB" sz="3200" b="1" dirty="0">
                <a:latin typeface="+mj-lt"/>
              </a:rPr>
              <a:t>CONSISTS OF </a:t>
            </a:r>
            <a:r>
              <a:rPr lang="en-GB" sz="3200" b="1" dirty="0">
                <a:solidFill>
                  <a:srgbClr val="FF0000"/>
                </a:solidFill>
                <a:latin typeface="+mj-lt"/>
              </a:rPr>
              <a:t>05</a:t>
            </a:r>
            <a:r>
              <a:rPr lang="en-GB" sz="3200" b="1" dirty="0">
                <a:latin typeface="+mj-lt"/>
              </a:rPr>
              <a:t> UNITS.</a:t>
            </a:r>
          </a:p>
          <a:p>
            <a:r>
              <a:rPr lang="en-GB" sz="3200" b="1" dirty="0">
                <a:latin typeface="+mj-lt"/>
              </a:rPr>
              <a:t>EACH UNIT HAVING </a:t>
            </a:r>
            <a:r>
              <a:rPr lang="en-GB" sz="3200" b="1" dirty="0">
                <a:solidFill>
                  <a:srgbClr val="FF0000"/>
                </a:solidFill>
                <a:latin typeface="+mj-lt"/>
              </a:rPr>
              <a:t>03</a:t>
            </a:r>
            <a:r>
              <a:rPr lang="en-GB" sz="3200" b="1" dirty="0">
                <a:latin typeface="+mj-lt"/>
              </a:rPr>
              <a:t> LEARN SESSIONS.</a:t>
            </a:r>
          </a:p>
          <a:p>
            <a:r>
              <a:rPr lang="en-GB" sz="3200" b="1" dirty="0">
                <a:latin typeface="+mj-lt"/>
              </a:rPr>
              <a:t>EACH LEARN  SESSION IS RELATED WITH CLASS 10</a:t>
            </a:r>
            <a:r>
              <a:rPr lang="en-GB" sz="3200" b="1" baseline="30000" dirty="0">
                <a:latin typeface="+mj-lt"/>
              </a:rPr>
              <a:t>TH</a:t>
            </a:r>
            <a:r>
              <a:rPr lang="en-GB" sz="3200" b="1" dirty="0">
                <a:latin typeface="+mj-lt"/>
              </a:rPr>
              <a:t> TEXT </a:t>
            </a:r>
            <a:r>
              <a:rPr lang="en-GB" sz="3200" b="1">
                <a:latin typeface="+mj-lt"/>
              </a:rPr>
              <a:t>BOOK CONTENTS &amp; BIODIVERSITY REFERENCE BOOKS.</a:t>
            </a:r>
            <a:endParaRPr lang="en-GB" sz="3200" b="1" dirty="0">
              <a:latin typeface="+mj-lt"/>
            </a:endParaRPr>
          </a:p>
          <a:p>
            <a:r>
              <a:rPr lang="en-GB" sz="3200" b="1" dirty="0">
                <a:latin typeface="+mj-lt"/>
              </a:rPr>
              <a:t>BASED ON </a:t>
            </a:r>
            <a:r>
              <a:rPr lang="en-GB" sz="3200" b="1" dirty="0">
                <a:solidFill>
                  <a:srgbClr val="FF0000"/>
                </a:solidFill>
                <a:latin typeface="+mj-lt"/>
              </a:rPr>
              <a:t>05</a:t>
            </a:r>
            <a:r>
              <a:rPr lang="en-GB" sz="3200" b="1" dirty="0">
                <a:latin typeface="+mj-lt"/>
              </a:rPr>
              <a:t> MAJOR THEMES-</a:t>
            </a:r>
          </a:p>
          <a:p>
            <a:r>
              <a:rPr lang="en-GB" sz="3200" b="1" dirty="0">
                <a:solidFill>
                  <a:srgbClr val="FF0000"/>
                </a:solidFill>
              </a:rPr>
              <a:t>BIODIVERSITY</a:t>
            </a:r>
          </a:p>
          <a:p>
            <a:r>
              <a:rPr lang="en-GB" sz="3200" b="1" dirty="0">
                <a:solidFill>
                  <a:srgbClr val="FF0000"/>
                </a:solidFill>
              </a:rPr>
              <a:t>ENERGY CONSERVATION</a:t>
            </a:r>
          </a:p>
          <a:p>
            <a:r>
              <a:rPr lang="en-GB" sz="3200" b="1" dirty="0">
                <a:solidFill>
                  <a:srgbClr val="FF0000"/>
                </a:solidFill>
              </a:rPr>
              <a:t>HEALTH &amp; WELLBEING</a:t>
            </a:r>
          </a:p>
          <a:p>
            <a:r>
              <a:rPr lang="en-GB" sz="3200" b="1" dirty="0">
                <a:solidFill>
                  <a:srgbClr val="FF0000"/>
                </a:solidFill>
              </a:rPr>
              <a:t>ENVIRONMENT PRESERVATION &amp; WASTE MANAGEMENT</a:t>
            </a:r>
          </a:p>
          <a:p>
            <a:r>
              <a:rPr lang="en-GB" sz="3200" b="1" dirty="0">
                <a:solidFill>
                  <a:srgbClr val="FF0000"/>
                </a:solidFill>
              </a:rPr>
              <a:t>CLIMATE CHANGE</a:t>
            </a:r>
            <a:endParaRPr lang="en-GB" sz="3200" b="1" dirty="0">
              <a:latin typeface="+mj-lt"/>
            </a:endParaRPr>
          </a:p>
          <a:p>
            <a:pPr>
              <a:buNone/>
            </a:pPr>
            <a:endParaRPr lang="en-GB" sz="3200" b="1" dirty="0">
              <a:latin typeface="+mj-lt"/>
            </a:endParaRPr>
          </a:p>
          <a:p>
            <a:endParaRPr lang="en-GB" sz="2400" b="1" dirty="0">
              <a:latin typeface="+mj-lt"/>
            </a:endParaRPr>
          </a:p>
          <a:p>
            <a:endParaRPr lang="en-GB" sz="2400" b="1" dirty="0">
              <a:solidFill>
                <a:srgbClr val="FF0000"/>
              </a:solidFill>
              <a:latin typeface="+mj-lt"/>
            </a:endParaRPr>
          </a:p>
          <a:p>
            <a:pPr>
              <a:buNone/>
            </a:pPr>
            <a:endParaRPr lang="en-GB" sz="2400" b="1" dirty="0">
              <a:latin typeface="+mj-lt"/>
            </a:endParaRPr>
          </a:p>
          <a:p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415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457F70-0441-AB40-B34D-7C4F9DA37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8" y="168813"/>
            <a:ext cx="11043138" cy="1195754"/>
          </a:xfrm>
        </p:spPr>
        <p:txBody>
          <a:bodyPr>
            <a:norm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Algerian" pitchFamily="82" charset="0"/>
              </a:rPr>
              <a:t>UNIT REFLECTIONS</a:t>
            </a:r>
            <a:endParaRPr lang="en-US" sz="72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1026" name="Picture 2" descr="F:\JIGYANSA-2024\CLASS XTH JIGYANSA\IMG-20240518-WA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354" y="1322364"/>
            <a:ext cx="11521440" cy="53597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5415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65F8BC-B79F-854D-8132-9F1BB637D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716258"/>
          </a:xfrm>
        </p:spPr>
        <p:txBody>
          <a:bodyPr>
            <a:normAutofit/>
          </a:bodyPr>
          <a:lstStyle/>
          <a:p>
            <a:pPr algn="ctr"/>
            <a:r>
              <a:rPr lang="en-GB" sz="9600" b="1" dirty="0">
                <a:latin typeface="Algerian" pitchFamily="82" charset="0"/>
              </a:rPr>
              <a:t>UNIT-IV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3895" y="1772529"/>
            <a:ext cx="11521440" cy="4552071"/>
          </a:xfrm>
        </p:spPr>
        <p:txBody>
          <a:bodyPr>
            <a:noAutofit/>
          </a:bodyPr>
          <a:lstStyle/>
          <a:p>
            <a:r>
              <a:rPr lang="or-IN" sz="3600" dirty="0"/>
              <a:t>୩ ଅଧିବେଶନ ଯୁକ୍ତ </a:t>
            </a:r>
          </a:p>
          <a:p>
            <a:r>
              <a:rPr lang="or-IN" sz="3600" dirty="0"/>
              <a:t>ଅଧିବେଶନ-୧୦-ପ୍ରଜାପତି ଏପରି ଉଡେ କାହିଁକି ?(୧୮ତମ ସପ୍ତାହ)</a:t>
            </a:r>
          </a:p>
          <a:p>
            <a:r>
              <a:rPr lang="or-IN" sz="3600" dirty="0"/>
              <a:t>ଅଧିବେଶନ-୧୧-ଆସ ଶରୀରର ସନ୍ତୁଳନ ବୃଦ୍ଧି କରିବା  (୧୯ତମ ସପ୍ତାହ)</a:t>
            </a:r>
          </a:p>
          <a:p>
            <a:r>
              <a:rPr lang="or-IN" sz="3600" dirty="0"/>
              <a:t>ଅଧିବେଶନ-୧୨-ଆସ କରିବା ବିଦ୍ୟୁତ ସଂରକ୍ଷଣ  (୨୦ତମ/୨୧ ତମ ସପ୍ତାହ)</a:t>
            </a:r>
          </a:p>
          <a:p>
            <a:r>
              <a:rPr lang="or-IN" sz="3600" dirty="0"/>
              <a:t>୨୨ତମ ସପ୍ତାହରେ ଚୟନ ହୋଇଥିବା ପ୍ରକଳ୍ପର ଅଗ୍ରଗତି ଉପରେ ଆଲୋଚନା ସହ ୟୁନିଟ-୪- ପ୍ରତିଫଳନ ରଖିବେ</a:t>
            </a:r>
            <a:r>
              <a:rPr lang="en-IN" sz="3600" dirty="0"/>
              <a:t> I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70533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65F8BC-B79F-854D-8132-9F1BB637D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1015"/>
            <a:ext cx="10972800" cy="1181687"/>
          </a:xfrm>
        </p:spPr>
        <p:txBody>
          <a:bodyPr>
            <a:normAutofit/>
          </a:bodyPr>
          <a:lstStyle/>
          <a:p>
            <a:pPr algn="ctr"/>
            <a:r>
              <a:rPr lang="or-IN" sz="5400" dirty="0" smtClean="0"/>
              <a:t>ଅଧିବେଶନ-୧୦-ପ୍ରଜାପତି ଏପରି ଉଡେ କାହିଁକି ?</a:t>
            </a:r>
            <a:endParaRPr lang="en-US" sz="4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4234" y="1505243"/>
            <a:ext cx="11408898" cy="4042117"/>
          </a:xfrm>
        </p:spPr>
        <p:txBody>
          <a:bodyPr>
            <a:normAutofit/>
          </a:bodyPr>
          <a:lstStyle/>
          <a:p>
            <a:r>
              <a:rPr lang="or-IN" sz="4000" b="1" dirty="0" smtClean="0"/>
              <a:t>ଉଦ୍ଦେଶ୍ୟ-ଛାତ୍ରଛାତ୍ରୀ ମାନେ ପରିସଂସ୍ଥା ସଂରକ୍ଷଣରେ ଜୀବ ମାନଙ୍କର ଅବଦାନ ଓ ଆମର ଭୂମିକା ବିଷୟରେ ସଚେତନ ହେବ ସହ ପରିସଂସ୍ଥା ଉପଯୋଗୀ ସୁଅଭ୍ୟାସ ଗୁଡିକୁ କରିବେ </a:t>
            </a:r>
            <a:r>
              <a:rPr lang="en-GB" sz="4000" b="1" dirty="0" smtClean="0"/>
              <a:t>I</a:t>
            </a:r>
            <a:endParaRPr lang="or-IN" sz="4000" b="1" dirty="0" smtClean="0"/>
          </a:p>
          <a:p>
            <a:r>
              <a:rPr lang="or-IN" sz="4000" b="1" dirty="0" smtClean="0"/>
              <a:t>ଉଦାହରଣ(ପ୍ରେରଣା ଦାୟକ ଘଟଣା)-ମୀଆଵାକି ଜଙ୍ଗଲ- ପ୍ରାକୃତିକ ଘଞ୍ଚ ଜଙ୍ଗଲ ସହ ଜୈବ ପରିସଂସ୍ଥାକୁ ଉନ୍ନତ କରେ </a:t>
            </a:r>
            <a:r>
              <a:rPr lang="en-GB" sz="4000" b="1" dirty="0" smtClean="0"/>
              <a:t>I</a:t>
            </a:r>
            <a:endParaRPr lang="en-US" sz="4000" b="1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331845" y="6103938"/>
          <a:ext cx="4095750" cy="439737"/>
        </p:xfrm>
        <a:graphic>
          <a:graphicData uri="http://schemas.openxmlformats.org/presentationml/2006/ole">
            <p:oleObj spid="_x0000_s1026" name="Packager Shell Object" showAsIcon="1" r:id="rId4" imgW="4096080" imgH="440280" progId="Package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65045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65F8BC-B79F-854D-8132-9F1BB637D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211016"/>
            <a:ext cx="11469858" cy="1280160"/>
          </a:xfrm>
        </p:spPr>
        <p:txBody>
          <a:bodyPr>
            <a:noAutofit/>
          </a:bodyPr>
          <a:lstStyle/>
          <a:p>
            <a:pPr algn="ctr"/>
            <a:r>
              <a:rPr lang="or-IN" sz="4800" b="1" dirty="0" smtClean="0">
                <a:solidFill>
                  <a:srgbClr val="FF0000"/>
                </a:solidFill>
              </a:rPr>
              <a:t>ଅଧିବେଶନ-୧୧-ଆସ ଶରୀରର ସନ୍ତୁଳନ ବୃଦ୍ଧି କରିବା</a:t>
            </a:r>
            <a:endParaRPr lang="or-IN" sz="48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448" y="1780736"/>
            <a:ext cx="11404209" cy="3431344"/>
          </a:xfrm>
        </p:spPr>
        <p:txBody>
          <a:bodyPr>
            <a:normAutofit/>
          </a:bodyPr>
          <a:lstStyle/>
          <a:p>
            <a:r>
              <a:rPr lang="or-IN" sz="3600" b="1" dirty="0" smtClean="0"/>
              <a:t>ଉଦ୍ଦେଶ୍ୟ-ଆମ ଶରୀରର ନିୟନ୍ତ୍ରଣ ଓ ସମନ୍ୱୟ ବ୍ୟବସ୍ଥା ବିଷୟରେ ଜାଣି ସମାଜ ଓ ପରିବାରର ଦକ୍ଷତା ବୃଦ୍ଧିରେ ପ୍ରୟୋଗ କରିବେ </a:t>
            </a:r>
            <a:r>
              <a:rPr lang="en-GB" sz="3600" b="1" dirty="0" smtClean="0"/>
              <a:t>I</a:t>
            </a:r>
            <a:endParaRPr lang="or-IN" sz="3600" b="1" dirty="0" smtClean="0"/>
          </a:p>
          <a:p>
            <a:r>
              <a:rPr lang="or-IN" sz="3600" b="1" dirty="0" smtClean="0"/>
              <a:t>ଉଦାହରଣ(ପ୍ରେରଣା ଦାୟକ ଘଟଣା)-ଦୃଷ୍ଟିବାଧିତ ପାଇଁ ରୋଷେଇ ଉପକରଣ ପ୍ରସ୍ତୁତ</a:t>
            </a:r>
            <a:r>
              <a:rPr lang="en-GB" sz="3600" b="1" dirty="0" smtClean="0"/>
              <a:t> I</a:t>
            </a:r>
          </a:p>
          <a:p>
            <a:endParaRPr lang="en-US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604260" y="5717223"/>
          <a:ext cx="4951413" cy="439737"/>
        </p:xfrm>
        <a:graphic>
          <a:graphicData uri="http://schemas.openxmlformats.org/presentationml/2006/ole">
            <p:oleObj spid="_x0000_s2050" name="Packager Shell Object" showAsIcon="1" r:id="rId3" imgW="4951080" imgH="440280" progId="Package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08412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65F8BC-B79F-854D-8132-9F1BB637D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9152"/>
            <a:ext cx="10972800" cy="1266092"/>
          </a:xfrm>
        </p:spPr>
        <p:txBody>
          <a:bodyPr>
            <a:noAutofit/>
          </a:bodyPr>
          <a:lstStyle/>
          <a:p>
            <a:pPr algn="ctr"/>
            <a:r>
              <a:rPr lang="or-IN" sz="5400" dirty="0" smtClean="0"/>
              <a:t>ଅଧିବେଶନ-୧୨-ଆସ କରିବା ବିଦ୍ୟୁତ ସଂରକ୍ଷଣ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63880" y="1584960"/>
            <a:ext cx="10972800" cy="4389120"/>
          </a:xfrm>
        </p:spPr>
        <p:txBody>
          <a:bodyPr>
            <a:noAutofit/>
          </a:bodyPr>
          <a:lstStyle/>
          <a:p>
            <a:r>
              <a:rPr lang="or-IN" sz="4000" dirty="0" smtClean="0"/>
              <a:t>ଉଦ୍ଦେଶ୍ୟ-ଛାତ୍ରଛାତ୍ରୀ ମାନେ ବିଦ୍ୟୁତ ଓ ବିଦ୍ୟୁତ ସାମଗ୍ରୀ ସମ୍ବଧୀୟ ସମସ୍ୟା ଗୁଡିକୁ ଜାଣି ସମାଧାନ କରିବା ପାଇଁ ସମର୍ଥ ହେବେ </a:t>
            </a:r>
            <a:r>
              <a:rPr lang="en-GB" sz="4000" dirty="0" smtClean="0"/>
              <a:t>I</a:t>
            </a:r>
            <a:endParaRPr lang="or-IN" sz="4000" dirty="0" smtClean="0"/>
          </a:p>
          <a:p>
            <a:r>
              <a:rPr lang="or-IN" sz="4000" dirty="0" smtClean="0"/>
              <a:t>ଉଦାହରଣ(ପ୍ରେରଣା ଦାୟକ ଘଟଣା)-ଶଯ୍ୟାଶାୟୀ ରୋଗୀଙ୍କ ପାଇଁ ସ୍ୱତନ୍ତ୍ର ଚୌକି ର ପ୍ରସ୍ତୁତ</a:t>
            </a:r>
            <a:r>
              <a:rPr lang="en-IN" sz="4000" dirty="0" smtClean="0"/>
              <a:t> I</a:t>
            </a:r>
          </a:p>
          <a:p>
            <a:r>
              <a:rPr lang="or-IN" sz="4000" dirty="0" smtClean="0"/>
              <a:t>୨୨ ତମ ଅଧିବେଶନ ରେ ଚୟନ ହୋଇଥିବା ପ୍ରକଳ୍ପର ଅଦ୍ୟାବଧି ଅଗ୍ରଗତି ଓ ୟୁନିଟ-୪ ର ପ୍ରତିଫଳନ ଆଲୋଚନା କରିବେ</a:t>
            </a:r>
            <a:r>
              <a:rPr lang="en-GB" sz="4000" dirty="0" smtClean="0"/>
              <a:t> I</a:t>
            </a:r>
            <a:endParaRPr lang="en-IN" sz="4000" dirty="0" smtClean="0"/>
          </a:p>
          <a:p>
            <a:endParaRPr lang="en-IN" sz="4000" dirty="0" smtClean="0"/>
          </a:p>
          <a:p>
            <a:pPr>
              <a:buNone/>
            </a:pPr>
            <a:endParaRPr lang="en-IN" sz="4000" dirty="0" smtClean="0"/>
          </a:p>
          <a:p>
            <a:endParaRPr lang="en-IN" sz="4000" dirty="0" smtClean="0"/>
          </a:p>
          <a:p>
            <a:endParaRPr lang="en-IN" sz="4000" dirty="0" smtClean="0"/>
          </a:p>
          <a:p>
            <a:endParaRPr lang="en-IN" sz="4000" dirty="0" smtClean="0"/>
          </a:p>
          <a:p>
            <a:endParaRPr lang="en-IN" sz="4000" dirty="0" smtClean="0"/>
          </a:p>
          <a:p>
            <a:endParaRPr lang="en-IN" sz="4000" dirty="0" smtClean="0"/>
          </a:p>
          <a:p>
            <a:endParaRPr lang="en-IN" sz="4000" dirty="0" smtClean="0"/>
          </a:p>
          <a:p>
            <a:endParaRPr lang="en-IN" sz="4000" dirty="0" smtClean="0"/>
          </a:p>
          <a:p>
            <a:endParaRPr lang="en-IN" sz="4000" dirty="0" smtClean="0"/>
          </a:p>
          <a:p>
            <a:endParaRPr lang="en-IN" sz="4000" dirty="0" smtClean="0"/>
          </a:p>
          <a:p>
            <a:endParaRPr lang="en-IN" sz="4000" dirty="0" smtClean="0"/>
          </a:p>
          <a:p>
            <a:endParaRPr lang="en-IN" sz="4000" dirty="0" smtClean="0"/>
          </a:p>
          <a:p>
            <a:endParaRPr lang="en-IN" sz="4000" dirty="0" smtClean="0"/>
          </a:p>
          <a:p>
            <a:endParaRPr lang="en-IN" sz="4000" dirty="0" smtClean="0"/>
          </a:p>
          <a:p>
            <a:endParaRPr lang="en-US" sz="4000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652203" y="6164898"/>
          <a:ext cx="5830887" cy="439737"/>
        </p:xfrm>
        <a:graphic>
          <a:graphicData uri="http://schemas.openxmlformats.org/presentationml/2006/ole">
            <p:oleObj spid="_x0000_s3074" name="Packager Shell Object" showAsIcon="1" r:id="rId3" imgW="5830560" imgH="440280" progId="Package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42781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212020-38AE-7640-A419-A73259350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1F75EC24-6319-8340-B754-642AD4AF7F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50" y="365125"/>
            <a:ext cx="11976350" cy="6127750"/>
          </a:xfrm>
        </p:spPr>
      </p:pic>
    </p:spTree>
    <p:extLst>
      <p:ext uri="{BB962C8B-B14F-4D97-AF65-F5344CB8AC3E}">
        <p14:creationId xmlns="" xmlns:p14="http://schemas.microsoft.com/office/powerpoint/2010/main" val="210559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432</TotalTime>
  <Words>254</Words>
  <Application>Microsoft Office PowerPoint</Application>
  <PresentationFormat>Custom</PresentationFormat>
  <Paragraphs>57</Paragraphs>
  <Slides>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Flow</vt:lpstr>
      <vt:lpstr>Packager Shell Object</vt:lpstr>
      <vt:lpstr>   MASTER TRAINER’S  TRAINING ON JIGYANSA </vt:lpstr>
      <vt:lpstr> </vt:lpstr>
      <vt:lpstr>JIGYANSA SESSION BOOK CLASS-10TH </vt:lpstr>
      <vt:lpstr>UNIT REFLECTIONS</vt:lpstr>
      <vt:lpstr>UNIT-IV</vt:lpstr>
      <vt:lpstr>ଅଧିବେଶନ-୧୦-ପ୍ରଜାପତି ଏପରି ଉଡେ କାହିଁକି ?</vt:lpstr>
      <vt:lpstr>ଅଧିବେଶନ-୧୧-ଆସ ଶରୀରର ସନ୍ତୁଳନ ବୃଦ୍ଧି କରିବା</vt:lpstr>
      <vt:lpstr>ଅଧିବେଶନ-୧୨-ଆସ କରିବା ବିଦ୍ୟୁତ ସଂରକ୍ଷଣ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tkrautaray@gmail.com</dc:creator>
  <cp:lastModifiedBy>Shreya Shreshtha</cp:lastModifiedBy>
  <cp:revision>50</cp:revision>
  <dcterms:created xsi:type="dcterms:W3CDTF">2023-08-17T05:39:30Z</dcterms:created>
  <dcterms:modified xsi:type="dcterms:W3CDTF">2024-05-22T03:43:51Z</dcterms:modified>
</cp:coreProperties>
</file>